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E9EDF4"/>
    <a:srgbClr val="39A2EB"/>
    <a:srgbClr val="39A0E9"/>
    <a:srgbClr val="E8E8E9"/>
    <a:srgbClr val="9B9B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25" autoAdjust="0"/>
    <p:restoredTop sz="94660"/>
  </p:normalViewPr>
  <p:slideViewPr>
    <p:cSldViewPr>
      <p:cViewPr varScale="1">
        <p:scale>
          <a:sx n="50" d="100"/>
          <a:sy n="50" d="100"/>
        </p:scale>
        <p:origin x="2324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8763B-FA27-4934-B158-E6BDE671FEAC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27C34-6457-4506-AA63-8594935EA557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37012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B83E1-C26A-4357-A871-3F89C2724D4A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E83F4-CDED-495B-9729-6E80D3886292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45521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7F6E4-C451-4FF9-BF54-F1C53E5F8633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21432-3857-4C51-A2F2-A305D5047EF2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25128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08AE5-BE03-4D68-A83E-C73851940624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10B90-0366-497D-A8E5-82861395FCA0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90728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A8496-D658-464D-96F1-48DC97BE2C0D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BC21D-1DA7-4144-A712-00C23E7FE293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41641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36FF4-6096-4EF3-B375-20183F5CE957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80D0F-36FE-4327-A4FA-B40B1ACF92E7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45207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35411-2DBF-408E-96E5-CD2938C257B9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DD6A5-FBF6-4581-9964-B362C57AC32E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76174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D1DD2-E7A6-4617-8251-26D8AF2C3681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D9295-EE00-40D0-98F5-A54CB42FCA68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0394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4518B-69D4-4190-8C1C-500817D49DF5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1FF36-2817-4D56-AA25-C5DB08856CBD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45220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72B88-3191-42B9-81E0-32EC1519F67B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71F45-79AE-40FA-A473-CFFD1609AB58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60491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A8582-4C1B-4B25-8D17-80DD608A70F3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BEF21-87E2-4AFA-BE93-6DEA55EC4F26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90381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IE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IE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6BAE31-C705-4A42-A53D-510D98AB716C}" type="datetimeFigureOut">
              <a:rPr lang="en-US"/>
              <a:pPr>
                <a:defRPr/>
              </a:pPr>
              <a:t>1/16/2023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67D6FC1-E4D8-49CD-8DF8-7B6B1A106309}" type="slidenum">
              <a:rPr lang="en-IE"/>
              <a:pPr>
                <a:defRPr/>
              </a:pPr>
              <a:t>‹#›</a:t>
            </a:fld>
            <a:endParaRPr lang="en-I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device&#10;&#10;Description generated with very high confidence">
            <a:extLst>
              <a:ext uri="{FF2B5EF4-FFF2-40B4-BE49-F238E27FC236}">
                <a16:creationId xmlns:a16="http://schemas.microsoft.com/office/drawing/2014/main" id="{04D96918-4B19-4538-844B-6AC9318E4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580" y="3925854"/>
            <a:ext cx="2554545" cy="2302330"/>
          </a:xfrm>
          <a:prstGeom prst="rect">
            <a:avLst/>
          </a:prstGeom>
        </p:spPr>
      </p:pic>
      <p:pic>
        <p:nvPicPr>
          <p:cNvPr id="5" name="Picture 4" descr="A close up of a device&#10;&#10;Description generated with very high confidence">
            <a:extLst>
              <a:ext uri="{FF2B5EF4-FFF2-40B4-BE49-F238E27FC236}">
                <a16:creationId xmlns:a16="http://schemas.microsoft.com/office/drawing/2014/main" id="{E9149E03-D7F9-4DB2-87A7-89AC745D64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552" y="1466227"/>
            <a:ext cx="2871843" cy="2871843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0" y="2484438"/>
            <a:ext cx="4071938" cy="2879725"/>
          </a:xfrm>
          <a:prstGeom prst="rect">
            <a:avLst/>
          </a:prstGeom>
          <a:solidFill>
            <a:srgbClr val="E8E8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E" dirty="0"/>
          </a:p>
        </p:txBody>
      </p:sp>
      <p:sp>
        <p:nvSpPr>
          <p:cNvPr id="2052" name="TextBox 72"/>
          <p:cNvSpPr txBox="1">
            <a:spLocks noChangeArrowheads="1"/>
          </p:cNvSpPr>
          <p:nvPr/>
        </p:nvSpPr>
        <p:spPr bwMode="auto">
          <a:xfrm>
            <a:off x="44450" y="1187728"/>
            <a:ext cx="49864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E" altLang="en-US" sz="1800" b="1" dirty="0">
                <a:solidFill>
                  <a:srgbClr val="39A2EB"/>
                </a:solidFill>
              </a:rPr>
              <a:t>NB-IoT/CAT-M1 Logger Exi</a:t>
            </a:r>
          </a:p>
        </p:txBody>
      </p:sp>
      <p:grpSp>
        <p:nvGrpSpPr>
          <p:cNvPr id="2053" name="Group 4"/>
          <p:cNvGrpSpPr>
            <a:grpSpLocks/>
          </p:cNvGrpSpPr>
          <p:nvPr/>
        </p:nvGrpSpPr>
        <p:grpSpPr bwMode="auto">
          <a:xfrm>
            <a:off x="0" y="8428038"/>
            <a:ext cx="6858000" cy="752475"/>
            <a:chOff x="-243407" y="8481738"/>
            <a:chExt cx="7272807" cy="770772"/>
          </a:xfrm>
        </p:grpSpPr>
        <p:grpSp>
          <p:nvGrpSpPr>
            <p:cNvPr id="2081" name="Group 3"/>
            <p:cNvGrpSpPr>
              <a:grpSpLocks/>
            </p:cNvGrpSpPr>
            <p:nvPr/>
          </p:nvGrpSpPr>
          <p:grpSpPr bwMode="auto">
            <a:xfrm>
              <a:off x="-243407" y="8481738"/>
              <a:ext cx="7272807" cy="770772"/>
              <a:chOff x="0" y="8471863"/>
              <a:chExt cx="6858024" cy="672169"/>
            </a:xfrm>
          </p:grpSpPr>
          <p:sp>
            <p:nvSpPr>
              <p:cNvPr id="82" name="Rectangle 81"/>
              <p:cNvSpPr/>
              <p:nvPr/>
            </p:nvSpPr>
            <p:spPr>
              <a:xfrm>
                <a:off x="0" y="8503061"/>
                <a:ext cx="6858024" cy="640971"/>
              </a:xfrm>
              <a:prstGeom prst="rect">
                <a:avLst/>
              </a:prstGeom>
              <a:solidFill>
                <a:srgbClr val="39A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0" y="8471863"/>
                <a:ext cx="6858024" cy="41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</p:grpSp>
        <p:sp>
          <p:nvSpPr>
            <p:cNvPr id="2082" name="TextBox 82"/>
            <p:cNvSpPr txBox="1">
              <a:spLocks noChangeArrowheads="1"/>
            </p:cNvSpPr>
            <p:nvPr/>
          </p:nvSpPr>
          <p:spPr bwMode="auto">
            <a:xfrm>
              <a:off x="406432" y="8532692"/>
              <a:ext cx="6357982" cy="583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Tekelek, Shannon Free Zone, Shannon, Co. Clare, V14 XY18, Ireland 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Tel 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+353 (0)61 471511 | </a:t>
              </a: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Fax: 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+353 (0)61 471685 </a:t>
              </a:r>
              <a:b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E-mail: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sales@tekelek.com | </a:t>
              </a: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Web: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www.tekelek.com</a:t>
              </a:r>
            </a:p>
          </p:txBody>
        </p:sp>
        <p:sp>
          <p:nvSpPr>
            <p:cNvPr id="2083" name="TextBox 83"/>
            <p:cNvSpPr txBox="1">
              <a:spLocks noChangeArrowheads="1"/>
            </p:cNvSpPr>
            <p:nvPr/>
          </p:nvSpPr>
          <p:spPr bwMode="auto">
            <a:xfrm>
              <a:off x="244814" y="8690647"/>
              <a:ext cx="150019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WEEE Reg. 00232</a:t>
              </a:r>
              <a:b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Patents granted</a:t>
              </a:r>
            </a:p>
          </p:txBody>
        </p:sp>
      </p:grpSp>
      <p:sp>
        <p:nvSpPr>
          <p:cNvPr id="2054" name="TextBox 2"/>
          <p:cNvSpPr txBox="1">
            <a:spLocks noChangeArrowheads="1"/>
          </p:cNvSpPr>
          <p:nvPr/>
        </p:nvSpPr>
        <p:spPr bwMode="auto">
          <a:xfrm>
            <a:off x="44450" y="1547813"/>
            <a:ext cx="402748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IE" altLang="en-US" sz="1100" dirty="0">
                <a:latin typeface="Tahoma" panose="020B0604030504040204" pitchFamily="34" charset="0"/>
                <a:cs typeface="Tahoma" panose="020B0604030504040204" pitchFamily="34" charset="0"/>
              </a:rPr>
              <a:t>With flexible sensor/meter connection options, the battery </a:t>
            </a:r>
            <a:r>
              <a:rPr lang="en-IE" alt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powered Intrinsically safe LPG logger is </a:t>
            </a:r>
            <a:r>
              <a:rPr lang="en-IE" altLang="en-US" sz="1100" dirty="0">
                <a:latin typeface="Tahoma" panose="020B0604030504040204" pitchFamily="34" charset="0"/>
                <a:cs typeface="Tahoma" panose="020B0604030504040204" pitchFamily="34" charset="0"/>
              </a:rPr>
              <a:t>suitable for monitoring fuel tanks levels and flow rate.</a:t>
            </a:r>
          </a:p>
        </p:txBody>
      </p:sp>
      <p:grpSp>
        <p:nvGrpSpPr>
          <p:cNvPr id="2055" name="Group 36"/>
          <p:cNvGrpSpPr>
            <a:grpSpLocks/>
          </p:cNvGrpSpPr>
          <p:nvPr/>
        </p:nvGrpSpPr>
        <p:grpSpPr bwMode="auto">
          <a:xfrm>
            <a:off x="0" y="5445122"/>
            <a:ext cx="4189413" cy="3033612"/>
            <a:chOff x="0" y="5508104"/>
            <a:chExt cx="4189144" cy="3166883"/>
          </a:xfrm>
        </p:grpSpPr>
        <p:sp>
          <p:nvSpPr>
            <p:cNvPr id="70" name="Rectangle 69"/>
            <p:cNvSpPr/>
            <p:nvPr/>
          </p:nvSpPr>
          <p:spPr>
            <a:xfrm>
              <a:off x="0" y="5544563"/>
              <a:ext cx="4071677" cy="2961489"/>
            </a:xfrm>
            <a:prstGeom prst="rect">
              <a:avLst/>
            </a:prstGeom>
            <a:solidFill>
              <a:srgbClr val="E8E8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 dirty="0"/>
            </a:p>
          </p:txBody>
        </p:sp>
        <p:sp>
          <p:nvSpPr>
            <p:cNvPr id="2078" name="TextBox 76"/>
            <p:cNvSpPr txBox="1">
              <a:spLocks noChangeArrowheads="1"/>
            </p:cNvSpPr>
            <p:nvPr/>
          </p:nvSpPr>
          <p:spPr bwMode="auto">
            <a:xfrm>
              <a:off x="142866" y="5847567"/>
              <a:ext cx="3929090" cy="2827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1450" indent="-17145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Accurate, reliable tank level reporting to server monitoring application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Highly configurable server reporting interval from hourly to once per month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28 slot logger with configurable logging interval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Optimise delivery or collections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Programmable Alarms</a:t>
              </a:r>
            </a:p>
            <a:p>
              <a:pPr lvl="1"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High level</a:t>
              </a:r>
            </a:p>
            <a:p>
              <a:pPr lvl="1"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Low levels</a:t>
              </a:r>
            </a:p>
            <a:p>
              <a:pPr lvl="1"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Rate of level change (fill or drain) 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Reports local temperature, RSSI, and battery level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External antenna option for underground locations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Remote re-configurability 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Plug and play installation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Mounting/attachment options – wall/pole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CE Conformance and ROHS Compliant</a:t>
              </a:r>
            </a:p>
            <a:p>
              <a:pPr marL="0" indent="0" eaLnBrk="1" hangingPunct="1">
                <a:spcBef>
                  <a:spcPct val="0"/>
                </a:spcBef>
                <a:buNone/>
              </a:pPr>
              <a:endParaRPr lang="en-IE" altLang="en-US" sz="1000" dirty="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5508104"/>
              <a:ext cx="4071677" cy="356307"/>
            </a:xfrm>
            <a:prstGeom prst="rect">
              <a:avLst/>
            </a:prstGeom>
            <a:solidFill>
              <a:srgbClr val="39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 dirty="0"/>
            </a:p>
          </p:txBody>
        </p:sp>
        <p:sp>
          <p:nvSpPr>
            <p:cNvPr id="2080" name="TextBox 22"/>
            <p:cNvSpPr txBox="1">
              <a:spLocks noChangeArrowheads="1"/>
            </p:cNvSpPr>
            <p:nvPr/>
          </p:nvSpPr>
          <p:spPr bwMode="auto">
            <a:xfrm>
              <a:off x="188640" y="5532526"/>
              <a:ext cx="40005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4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Benefits</a:t>
              </a:r>
            </a:p>
          </p:txBody>
        </p:sp>
      </p:grpSp>
      <p:grpSp>
        <p:nvGrpSpPr>
          <p:cNvPr id="2056" name="Group 27"/>
          <p:cNvGrpSpPr>
            <a:grpSpLocks/>
          </p:cNvGrpSpPr>
          <p:nvPr/>
        </p:nvGrpSpPr>
        <p:grpSpPr bwMode="auto">
          <a:xfrm>
            <a:off x="0" y="2124075"/>
            <a:ext cx="4071938" cy="2983115"/>
            <a:chOff x="0" y="2286000"/>
            <a:chExt cx="4071938" cy="2984235"/>
          </a:xfrm>
        </p:grpSpPr>
        <p:sp>
          <p:nvSpPr>
            <p:cNvPr id="32" name="Rectangle 31"/>
            <p:cNvSpPr/>
            <p:nvPr/>
          </p:nvSpPr>
          <p:spPr>
            <a:xfrm>
              <a:off x="0" y="2286000"/>
              <a:ext cx="4071938" cy="428786"/>
            </a:xfrm>
            <a:prstGeom prst="rect">
              <a:avLst/>
            </a:prstGeom>
            <a:solidFill>
              <a:srgbClr val="39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E" dirty="0"/>
            </a:p>
          </p:txBody>
        </p:sp>
        <p:sp>
          <p:nvSpPr>
            <p:cNvPr id="2075" name="TextBox 74"/>
            <p:cNvSpPr txBox="1">
              <a:spLocks noChangeArrowheads="1"/>
            </p:cNvSpPr>
            <p:nvPr/>
          </p:nvSpPr>
          <p:spPr bwMode="auto">
            <a:xfrm>
              <a:off x="0" y="2357438"/>
              <a:ext cx="400050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8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 Applications</a:t>
              </a:r>
            </a:p>
          </p:txBody>
        </p:sp>
        <p:sp>
          <p:nvSpPr>
            <p:cNvPr id="2076" name="TextBox 79"/>
            <p:cNvSpPr txBox="1">
              <a:spLocks noChangeArrowheads="1"/>
            </p:cNvSpPr>
            <p:nvPr/>
          </p:nvSpPr>
          <p:spPr bwMode="auto">
            <a:xfrm>
              <a:off x="142875" y="2714731"/>
              <a:ext cx="3929063" cy="2555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 LPG/Propane tank dial-gauge position measurement</a:t>
              </a:r>
            </a:p>
            <a:p>
              <a:pPr lvl="1" algn="just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Rochester R3D/Twinsite Senior/Junior</a:t>
              </a:r>
            </a:p>
            <a:p>
              <a:pPr algn="just"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 Pressure sensor based vented tank liquid level monitoring </a:t>
              </a:r>
            </a:p>
            <a:p>
              <a:pPr lvl="1" algn="just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Kerosene, Diesel, Gasoline</a:t>
              </a:r>
            </a:p>
            <a:p>
              <a:pPr lvl="1" algn="just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Oils/Waste Oils</a:t>
              </a:r>
            </a:p>
            <a:p>
              <a:pPr lvl="1" algn="just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Other hazardous/non hazardous</a:t>
              </a:r>
            </a:p>
            <a:p>
              <a:pPr algn="just"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 Utility meters/Flow meters</a:t>
              </a:r>
            </a:p>
            <a:p>
              <a:pPr lvl="1" algn="just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Pulse output accumulation and reporting </a:t>
              </a:r>
            </a:p>
            <a:p>
              <a:pPr algn="just"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Tanks</a:t>
              </a:r>
            </a:p>
            <a:p>
              <a:pPr lvl="1" algn="just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Fixed or mobile</a:t>
              </a:r>
            </a:p>
            <a:p>
              <a:pPr lvl="1" algn="just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Vented or pressurised</a:t>
              </a:r>
            </a:p>
            <a:p>
              <a:pPr lvl="1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Underground</a:t>
              </a:r>
            </a:p>
            <a:p>
              <a:pPr lvl="1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Tank size limited only by the capability of the  sensor  </a:t>
              </a:r>
            </a:p>
            <a:p>
              <a:pPr lvl="1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  connected</a:t>
              </a:r>
            </a:p>
            <a:p>
              <a:pPr algn="just"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 Spot and continuous inventory measurement</a:t>
              </a:r>
            </a:p>
            <a:p>
              <a:pPr algn="just" eaLnBrk="1" hangingPunct="1">
                <a:spcBef>
                  <a:spcPct val="0"/>
                </a:spcBef>
              </a:pPr>
              <a:r>
                <a:rPr lang="en-IE" altLang="en-US" sz="1000" dirty="0">
                  <a:latin typeface="Tahoma" panose="020B0604030504040204" pitchFamily="34" charset="0"/>
                  <a:cs typeface="Tahoma" panose="020B0604030504040204" pitchFamily="34" charset="0"/>
                </a:rPr>
                <a:t>  Configurable reporting schedule and alarms</a:t>
              </a:r>
            </a:p>
          </p:txBody>
        </p:sp>
      </p:grpSp>
      <p:sp>
        <p:nvSpPr>
          <p:cNvPr id="2057" name="TextBox 37"/>
          <p:cNvSpPr txBox="1">
            <a:spLocks noChangeArrowheads="1"/>
          </p:cNvSpPr>
          <p:nvPr/>
        </p:nvSpPr>
        <p:spPr bwMode="auto">
          <a:xfrm>
            <a:off x="-51652" y="9014738"/>
            <a:ext cx="60305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E" sz="600" dirty="0">
                <a:latin typeface="Arial" panose="020B0604020202020204" pitchFamily="34" charset="0"/>
                <a:ea typeface="Times New Roman" panose="02020603050405020304" pitchFamily="18" charset="0"/>
              </a:rPr>
              <a:t>DS-5048-03</a:t>
            </a:r>
            <a:endParaRPr lang="en-IE" altLang="en-US" sz="600" dirty="0"/>
          </a:p>
        </p:txBody>
      </p:sp>
      <p:sp>
        <p:nvSpPr>
          <p:cNvPr id="2065" name="AutoShape 38" descr="data:image/jpeg;base64,/9j/4AAQSkZJRgABAQAAAQABAAD/2wCEAAkGBxQTEhUUEhQVFRQXFBUUFRcXFBcVFxYVFBUXFxUUFBcYHCggGBwlHBQUITEhJSkrLi4uFx8zODMsNygtLisBCgoKDg0OGhAQGy0kHyQsLC8sLCwsLCwsLCwsLCwsLCwsLCwsLCwsLCwsLCwsLCwsLCwsLCwsLCwsLCwsLCwsLP/AABEIAMIBAwMBIgACEQEDEQH/xAAcAAAABwEBAAAAAAAAAAAAAAAAAQIDBAUGBwj/xABFEAABAwEEBgYGCAQGAgMAAAABAAIRAwQSITEFBkFRYXETIjKBkbEHcqHB0fAUIyRCUnOy4TOCwvE0Q2JjkqKzw1OT0v/EABkBAAMBAQEAAAAAAAAAAAAAAAABAgMEBf/EACYRAAICAQQBBAIDAAAAAAAAAAABAhEDEiExMkEEIjNRE4EUI5H/2gAMAwEAAhEDEQA/AHqTcByCl0hgeSjUsgpVLI8lo2SXWp5+00/5/wBDl0Vc61R/xNP+b9Dl0VQygIIIJABBBBAAQQQQAEEEEABBBBAAQUTSOkqVBt6q8NBy2kxuAxKwetevk03Ns19hzv4AkAHAAYjZjIOCuMHLglySOiOqtBgkA7pE+CWvOWkLc5xvEy8tkyZM8VP1e1mtNnxpvOIxa4XmxmMDl3LV+nf2Qsh35BcrsvpOrj+JSpO9W8w+Z8lcWX0nUT/Eo1G+qWvHtuqHhmvBWtG8QWasuvVif/m3Duexw9sR7VcWTS9Cp/DrUn8GvaT4SocWuUVqRMKIhGgpGJISSEtJKomhBHBILU6UlAqGo4/PeiIThREJiGj8/JSSnSEktRYDcIIy4bx4oJio5NTyCk0TgeSjUzgpFLbyKRZdapO+00+bv0OXSFzTVR32mlzP6SulqWUBBN0qwcXAfddddwMB0eDgnEgAggggAIIIIACCCCAAggggCh1t0EbVTAa669kls9kzEg7shiuQaTsj6byyo0tcMwcP7jjku+qk1yYPoVoMCeiInbE5StsWVx2InBPc4FaxiOXvXQ/RRomjXp1+lptfDqcEjESHZHMZLnls7Xctp6OtaaFjp1+lvlz3U7jGNLnOuh0xsGYzO1def49jDH2OgV9SLI7Jjm8nk+x0qFW9HtnIwPi0T4sLVGOtVvrY2axspsIwfXef0iPenKFp0m4w6vZGk5NbTe7HvIXDqkdGxSab9HDm03vouaS1pcGlxEwJgSD5rl5tR3Lpuv2tr20/ogqNfUiLRUYLrSdtJgk4bD4bwuX1HLrw6mrZjkaukT7JrLWpditVZwa9wHgCr+xekq2M/wA4PG57Gn2gA+1Yh1NIdTVuN8oi/o6xYvSxU/zKNN/qOczzvK8snpPsru2yqw8mvHiCD7FwR8gq50E2k6tTFZ7m0nGHOGN2cA6NwMTwlQ8UX4K1P7O+WTXCxVOzaGD15p/rACt6FoY8Sx7Xje1wcPYuIWXVW01P4dnrQci5tyRsMvgKndVLDg4gjmD4hZ/hXhl62eiiiXAW6yWmLvT1okf5jviukejDSlavSq9M9z7rmhpcbxAIdIk8golicVY1K2bREUZSSsiqKXSFeKjhy8gjVTp+03a7x6v6GolVI1VUY6kTAT7MQ4H8J28FEs1WR4jwMe5S6Bz5FIgs9UTFppYz1t/Arqi5VqwftNH1wupVqzWNLnuDWjElxAAHEnJSMhaLd17R+f8A+qkrBZiw6zWRlW0B9opNJrSJeMR0VMSDlmCO5aGx2tlVgfSe17DMOaQQYMGCOIKGgseQQQSAbLusBhGPPCMPanFHqHrtwnB2O7sp6UAKUPSmkW0GB7wbt4AkCbsybzuAhSkzaLMx4IeJBzBJgzIMjbmgCnGs4qGLPSqVjMEgXWjm45d6vaTiQCRBIBImYO0SM0VIAAAAADIDCByS7yAAqnW6PoVon/4nft7VaVarWtLnEBoBJJMAAYkk7lyXWvTr7d0jmEtstKSwZdI4YX3DyGwcVUFbQpOkYO2druWp1AqtZ0ri0F3UukiY7Ux7FkrS7FdB9Eui21jWc/ssNPDeTejuwXoZXUDlgrZo7LZ69oOBIbvOXdvVdrbphlgYaVF161Pb1n//ABNO7c4+zPdOl1x1kZYaMNjpXCKbdwyvuG4e0964Va7S+tULnG897iSScycySubFHXu+DWT08cjYl7vaSg6xHep9msr2m6B1Z7QEgzkRhy4Z55KbSs7nB3VM5iWkTicMeQSnnlft4HHGq3M86yuSTZH/AIT3Yq86I7QOGBGy8ZnZE84KBpxJgiDB8SMe8FH8maH+KJm61ndGLT4FM2OpBulatrkxpOydIzDtDFp47u9UvVW90J4tjqHot1k6ej9HqH62iBdnN1LId7cByup/WXUChXl9GKNQ44D6tx4t+7zHgVxvV3TD7PWZVZ26bsQfvDJzXcCJC9FaL0gy0UmVqZlj2hw3je08QZB5JZU4S1R4YoO1TPPltspp1HsdEse5hjKWugx4LqXomP2ar+d/Q1c41lP2q0fn1f8AyOXRPRE77NW/O/oatc3x2THsbopuq2RG9LJTNWq0ZnPD58FxG5zbWimBaqggfd2f6G70Sj61PBtVUtxEj9LZ9qCdmiiVtGphkVLoVMzjg0nwVdSq5RlvU2mcHeqfJMzqi81Oovq1qb6bHFjXtLnRAAnec+QWy1/bOj7Rn2AfB7T7lUal6fo0rDRa90O+s2EgfWOIlNa5azUqlirMYSS5kZRtCS5QS4M56OtWbNbW132hrnFr2BsOc2AQfw55DwWzHo/sbR1elbyqOHuXOtQtP1LO2qGEdZzCZE5Bw963mitM1q0l7uruAAkrTNJxyNImNOKE23U1ggULRaGGes41SQAMwGgAknmAM8cldaM0ZSoDB1Wo7a6pVe7/AKzdHgm21Sk1rU1gl7mtG9xA81m5yaqyqRcG1ps2pZmvrLZm9qvTw3Ov4/yyoVbXezjsirUP+lh/qIUDNn9KSG2mcdmzjxXPrTrySS1lmccu08DDcQAU2/Wy2v7FGm3uc4+cJgdHNdIdaVzV1v0k/wC/dHCm0e2JUO12a1OgPrVjjiS8gYjEATHfxTpiNBrvpd1Z4sdM4YOrkbs20/Jx7uKqNLgMsz2tyDE9ZLD0Zc5xvPcSXOJkknMk7VD0676mp6pW2JUZzdmFruxW39HustOxULXUeQXE0hTpzi98VPBo2n9lgaxxTd5d84KSpmEXTst9LaWq2mq6pUJc95/s1o2AZAKYzQx6IgR0hgicQIPZ8JQ0Fo2Ou8YnsjcN/NaGkxcmXIuseDaMfLImhbI5lMNqRIJy3Ez7yrHoQcCJG0bxtCW0JYCxKK5lECJgEBk9b7zSQ7xaRHJFTs/Uh2OYkHMScZB/dOaQpY8x5JdgEsjcfP5KbWwXuVVsskYhRWOVnXtrA80yHSOGEY48sJlQLZRuu4FYyVGiZRaZs1x3SNyODue/v+c1uPRRrJ0dT6LUd9XVM0yTg2r+Hk4e0DeqF9MPaWnEEQVmi11J5bJBaZaRgd4IXVhkpx0MxmqepF/rQftNo/Prf+Vy6D6IP8NW/O/oauTWzSJquLnmXucXOOUucZJ7yV1b0Pn7NW/P/wDW1a51WP8AwiHY35TdTnHh701aK93HACcTyaSfJV+ktM0WE03uHWaQduYOBHzmuA6DnWslUG1VSDIvkT6uHuQVLbSGVHta681riGneAYB8EaZZGoaSYBmfb871Y6OtzHlwBnqk5bFmWncrXQZ659Q+YVIgkjSrA0AE4E5A5QffCatelQ5jmwDeBA6xBbHCMf7quBTNd2IPEeRSivcgfBO0JUBmncvve5gZ1niCJkuDXAEcD8V0GhYrWR9XWFOnJgXGh3Ps4LF6hNiu6rH8NuHBz8J8A7xW4raXcGlxOABJ7hK39RTkZw2RHZoGs8npbTV5X3R3CR5IzqnRaCbxLuMe/wA1AOs1RxwuYkNxJwcS0S6PuyYG/wAVaMtDol0TGMZTthY0XbHLHq7Z2AS0E81PZo6iMmN8J81V/SCjFoKBbljRsVOmZEDhgBuUh1Ro2qgtFp6wJcRAOyRsnvUr6QZxPs+dyYiyNQeM+zBNVIz2wowr+UBFUrSEBRFrvVbpSnNCsd1NxU2oUzpLCyV+NN3ktIvcTWxzOscVO0DZQ+p1sQ0TG8zhKr6uaudUx13+qPNduZ1B0Yw5NRRYpTAolDR7QQZdgb2eeWB4cPgnrdTmDBMA5GN2eBlefR0NkkBLAUCjTAIN13a27BBGOHH2qc50IEAmEA4Kvr2wnBu43RteRsb7PFG0VoloaMGwHEyDPWvRhkk9gJVpsrXDET3nyVdbqEt5e5T6Nrk3Xi46SGgkS4N+8E3Xbmkyk2UFEqt1lpC4H/eBA5g7FZPEPI4qv1iP1X8w96MfZBLgzrHy4Hit9qdrULLRqU7jnF1S+CCIHVaIII4LntDMc1c2N2MHKe5ded/1tmWNXNI6bU9IFAtu3K237rMSWuH4t7gs9pTWllR5f9aMCPu/imI2CDlvWetdItOIgYbR8eCjVqBLL0tji9oOHCZXFGR0OJLtVWXSMiAfEBBRwcBj91o27AAglZWiX0NinipujKtx0nAQRzOGCz4tp3pbrUSBJGc7/nai2TSLUMKTVYImdo8wmBamk5kHfx5IumBgAyZ+CIyepCaVGn1Hjo6h3vA8Gj4laG0AFpBwynbhOIhZrUNwIqtJxBa7xBH9K1L6OGBWuV+9kxWxRMsMNuNcW3gGu6SmcQCcWmcHY4TuV9KYLHRiJ7vYnxTwWdsp14CBSpQFJH0aLFRBtNpa0w4OMnZBi6BidwxTjtItBi66ZggXTE5T1uSOpTqz1YIk5xgIy8U0DUmHMbBEdgkZjAwcs807ESrPaw+YBw2mMeUHzTweolidN6WXDhOETn5e9PpWOgnnBRdMH7PV/Ld5J9xUfTP+Hq/lu8lcXuhNbHNqqvNUe2/1R5qjqq71RPXf6o816ObozmhyapljbeDpMjEYiMyfMlO22C2MDiNsbc/NNCzNmcjhtG8n+ohFUo3MWYkkYOdhIMz5rzzoEsYAQYxnfsLwCOOxKt1XZv8AJN0YkYNvYR1t7hejrY4eSRXcb3VgkDAHKcc/BJsKJOjqYPXvNe2fqzdgtG3HNT5TNnENAIAMYhuQPBOSkAzbKciQQ1wyddkgTLgOYCZFYPaHNxBGGxSyVX2Z5LZLw/E4gQI3IGU9twqHkqvWA/VfzDyKtdIfxO5U+sJ+qHrDyKrH3QpcFBQzHNWdK0hgd1SSYgj7scY2qrs/aHNdE1IslN1FxfTY89KRLmgmLjMMRxK6fUfGzOHcxL6zS+84PiPukeZbzTtKqyR9W8tGwmSe8CPYurNszB2abByaB5JV3gvOs6jnNqtzHOLugqumMQSJw4AoLo1zgjT1A0jno9HVp/2//sHwTFr1HtNMAu6PEwIfOP8AxXUi52yO8Kt0rUJfSGGc5fuhSdk0Y+lqBacOtRBzxeeH+jgjq6i16YLy+lDQXkBxkhoJMdTmuiipx8kxb3E0qgnOm8bNrTwSUnY2jlOqtvFK0C92XgsPM9k+IA710RtRqxGotgp16lenVEtNKRsLSHiHNOwiVqjo+pTwLp45Xhv4HePcujO1qM4LYndIJicd0pQdxWf0u3q3ohzJOInqnteQPcmtA6UvB7L8uAvNxnCIIE7jHisSzTApV5QqdedoKd6RFhQ3VLA7EwZDshsg4RjtSatI3ZvFwwOZGG/Pijr3j2Q0iMQQg2vAgtiAOWOEeOEJiEWGqeke0knCYJJjLYcs9imSodNzOkDsQ5wywgwOHBo2qQDis4JpU/tlSafAT0xpg/Z6v5bvIp15UXSrvs9X8t/kVrHlEPg51VV1qkeu/wBUeao6xV1qmeu/1R5r083RnNDk1DtHsdiZxM54TEbk3Xo3eo0Fwie1GN7ETnsnu4qZTcq4zecRRcesYlxxk4kCMBkVwG5JoYEXWCDmb+ROJhsnZBTVpaJgyQQQYz7vFTRZaYIO0YDrHYMIE8EzaqMjDNTIaJFhfLGw0tEZOzHOU/exVRQtBYSTeIMueS7Bl0bBmQfcpv0ymRN5uMbtuUoQD9epAJkDdOAnZKgsqBrReuNO0NOEncm7XXvtc4iKbZDg9hkuBwLd4lVTal5xc1r9p7N1vLbvWkMepNmc56WkHany8wqnWI/Vj1h5FWLMyqzWM9Rvre4pY+6LfBRWbtDmuoahD7M78136GLl1m7QXUdRqkWaP9xxy4N+C29R8f7Ih3NGeCOD8hNG1cUXTyvPOkfgoJjpeKCKCx195pi6YjtSI5ZzPcqq1NBrtkDAfOxSnWZ7u08Gd1P4pp2jw3tmR+K60Rz2pqkSWTXTlHhP7IrSyWO9U5clFsWjmsdeBJ5x7lNrVeqcpg+MJOhnOPRx/i6g/2neyoxdJdQBEELleqmkmWS0uqVWvgsewgNmCSDOLmzBbvC0lv11Odnq0TwfZqrCObumeCunNjcpWjOMklTLPTjDTZIORkbnDa0f6uG3YsBamOZV6WhdcCb0YYTmBw+Km6U1mtdam5jqtK44XXMbSZ1geJYSPEFZppezafHDyWelrkqzYWO1Aw9oi92gZBBjKN+WO7fgrKnauKxFl0pvMHjkeR+KtKGk9/wA8t6HFhZp6lclpjMYjGMRsn2d6RUtFQNm8ZB3RhltkHHzVXRto3qW20AiDkVnkhqi4oqLp2SW2/qlxaHODmbIJBcGkgjbiVPFYGCMiJHeqOpSEEg7JxxyxGXEBFo23T1cTmQc42kEtkDvWGF5Y1Ga/ZpNQe8S/e5QdJv8AqKo/23eSdbWkKDpV/wBVU9R3kuuHKMXwYesrfVZ3Wf6o81TVlM0LbBTf1snCJ3c16mVXBpHJDk2JoCHG87EHDvnDyTHagdHUwEA5YY5i78yjZWSnWqMl550FhZ7GxvWgznicZOfmn1UMtLnECYkgYAKeLMfxOPfHklyA4+k05hI+jMkktbJiZA2ZIxZxtx7yUsUwMgPD4paUFsFSsIzVdbXuI6oJ7lZhvzl5Iro3J7AZprSMCIO44KLbLF07RBugOcMRPZkGIVrrHaAwNJ2A+YwULQL71IOOZLzhxeU7aWpBVumZq1WToq1yZgAzEZicl0fUyl9lbxe/zj3Ln2lzNqdwDR/0C6LqZH0RnN5/7uWmaTeJNiiqmW3RQidTT2CbJG9cVm4m4gjv8UEwC+mfIP7Qk9ITgSUgMjAz5ePf5p2mwfOZ5pCI7ajmY4uZwHWbx5KbIgE4ziAMo3yjn5zTD6d0yMvw/wD5GxIZktK3qVoc5nVxvt78/bIVVbJqG8+CeQHkFptYqN5rXjZ1TyOI+eKz5plaRexLKqpYx8lRatmIyJV0+mo1WkrUmvJNIz9oounMKMWPG3wV3UpKPUopuTfIJIiWfSFRueKtbLpsbcOarn0VHfRUjNhZ9Ig7U3XtF1wwaWkQx3Zcx+wF34T7OSyLXubkSp9LSwiHTuxxB9mCaA12j9IX2zkcnN2tcMwUvSVSaT/VPksvZLW0OvNdEwDjIICtKttDqbhP3T5Jpe5CfBRVk1KXXOSFKz3wYMOEEe2QV6kpKKtnLFW6LTRWkohjjh907uBVsayx7XbDgRmFaWC25Nd3H3Fc+XEmtUTSMq2ZprE7rt9YK/lZnRlSXt9YLSSuU0DQSZQlFCFIkUopSoDJ66uJfTGy6T3yntXh9Qz+b9bk/pTRrrRa6dMZdHLz+FgcZPkBxIQ0ewNZAENDngDgKjozV5GtCQ4LezM6S/xVTu/Q1dF1UwstL+c/93LnFtM2mrzPsAC6bqywfRaXqzlvJRl+JBHuywJByRdHw+e9OwkkLjNguiO72/siSrxQTAW1m0o4QlCUCA1hSyN6SXR8ETikMr9J2K8x1zMjLYSMuRWYpOdTdJEHEEOGG4ghbUBV1vskm9E4bRI8E06E0ZGoExUattZ2tyuNad0DxGGIUbSWiG1MRDXb9h5/FVrDSYd7Ey9is7bZHUzdeIOzjxB2qC9qskhvpJl9JT3MTL2JgVr6SjVKWI5q1dTTL6acXTsTKipQIkpyyWp14CZBMKfclQ+guvG6QtXHdNE6tqJlc5JyxO60b/cCU1XKKyH6xvJ3kuzN8bMMfZFmbEwmTJI4x5KBawA8gYAR5BWQfiqPSFSKp7vILkw5NL34N5RtGh1atZdVa05jGVtby59qm6bQDwW8vJ5EtWxK4Hb6F5M3kzaHu+75fFRQEy8ivKMakDackxaLfTZ2ntHAkT4IoLLWx6Us1JxFWrTp1HATeddNwTdxOESXLOWJ8sBzmSO9xKrNIW2g+qHtJc4i47tBtwSSO9V7dLOY0U2gdXCczhlgk8duvJalSGa7pr1T/qd7DC6xq4JstHL+G391yF4dUJwxIiQAPLNdH1Z0vTFCnTLrrmtg3sBMkmDltRn6KKFDtbNV0TfxeCac07CksqzxCVHFcaTNxQqcB4IkJO8eCCNKCxsFHI+So4nafIJN9u0qiSQSEL3JNXwMYPh8ULx2Ad5x8AkMelA8Smb5ynwCJoO8+XkgBVaiDvBzncmadoAN09rZGIPHDJPdFyQdZ72ZQMYtVJtRt17ZHly3LLaT0G5kuZ1m+0c961Terg88nZdx+KfLU1KhNHNTT4pDmLaaT0I2obzYa7buPPceKzNrsbqbrrgQfZ3FaKSZLRWuYm3MU1zU05iokr6rIxTdRo96nuYodYXQQcth3LpwST9rMsi8oi1iisx67e/yRVBkQQRvlFQeA4GRhPlC6siuLSM4bMtWnEqotzeue7yClutm5RalbGcFyrA/Oxt+ReCy1Qb9f/IfMfutfaNJUmdp7RwmT4DFc9aScgfCEttmdwHtT0wXkW78GrtOs1IHq33Z5ANB5ziq20a0VD2Wtb/2Pw9irGWQbZPs8k8ygBkEtcVwg0sRWt9apm55H/EeAgJltncc8PapoalQpeWXgaiiMyyDefH4J5tADJOAJTQsmygUwQZGHEKfStv4wHcTg7/kMT3yoQKU13egZcWbSDmfw3ubwOI+B8FbWXWJ332zxGB8MlnG2gDJoBSOnJ3dylq/A7NwzTtKO1HMH3BGsQHFBLQg1G/bSB/cY+JS2MxiPf8A2KaL+A8UtrycI25z+6zKHHN9nA8f3SsEkExvHzsOadAEfBIYTTunvRydg/f54odGJnbz47u9KCQBgoSjBR4IAS5sjFR4LMM27N4+fnhMDhHkgcRBSGRgycRlvTdpsIe0h4EbjnPDcg8OZ2ZIJxEx3o2vBx/uOaNwMxpXQJZ1mG+3liPiqN7F0ZVmkdCNqSW9V3sPNaRl9ktGJLVHtVlvCFcWqxuYYcIPn3qKWrVPe0QzM1rG5vVunKJiR4pFKxOiMlqC1NOoBb/lZGlFG2x75KeZQAyCsHUEjo1m5N8lURQxKAUkMSTTSbQUNI0s00QYlY6ChHCVdQTEEAjDkaEKaHYC6UYCINRtamAYRoQjBQAclBGggDf2XIfO9PUs/niggsXyUOsy8PelM+fagggBSIoIJDFU80px+e5GgkA0Dn87Sl1T2e/yCCCQxsFQrMev3H2HBBBUIlHNECgggCHpRoNJ0ic1kCggrgSxJSEEFqiRJTLkEEABJKJBJ8oYkpKCCoQsIFBBACUQQQSANKQQQAYQQQSANBBBU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E" altLang="en-US" sz="1800" dirty="0">
              <a:latin typeface="Arial" panose="020B0604020202020204" pitchFamily="34" charset="0"/>
            </a:endParaRPr>
          </a:p>
        </p:txBody>
      </p:sp>
      <p:sp>
        <p:nvSpPr>
          <p:cNvPr id="2066" name="AutoShape 42" descr="data:image/jpeg;base64,/9j/4AAQSkZJRgABAQAAAQABAAD/2wCEAAkGBxQTEhUUEhQVFRQXFBUUFRcXFBcVFxYVFBUXFxUUFBcYHCggGBwlHBQUITEhJSkrLi4uFx8zODMsNygtLisBCgoKDg0OGhAQGy0kHyQsLC8sLCwsLCwsLCwsLCwsLCwsLCwsLCwsLCwsLCwsLCwsLCwsLCwsLCwsLCwsLCwsLP/AABEIAMIBAwMBIgACEQEDEQH/xAAcAAAABwEBAAAAAAAAAAAAAAAAAQIDBAUGBwj/xABFEAABAwEEBgYGCAQGAgMAAAABAAIRAwQSITEFBkFRYXETIjKBkbEHcqHB0fAUIyRCUnOy4TOCwvE0Q2JjkqKzw1OT0v/EABkBAAMBAQEAAAAAAAAAAAAAAAABAgMEBf/EACYRAAICAQQBBAIDAAAAAAAAAAABAhEDEiExMkEEIjNRE4EUI5H/2gAMAwEAAhEDEQA/AHqTcByCl0hgeSjUsgpVLI8lo2SXWp5+00/5/wBDl0Vc61R/xNP+b9Dl0VQygIIIJABBBBAAQQQQAEEEEABBBBAAQUTSOkqVBt6q8NBy2kxuAxKwetevk03Ns19hzv4AkAHAAYjZjIOCuMHLglySOiOqtBgkA7pE+CWvOWkLc5xvEy8tkyZM8VP1e1mtNnxpvOIxa4XmxmMDl3LV+nf2Qsh35BcrsvpOrj+JSpO9W8w+Z8lcWX0nUT/Eo1G+qWvHtuqHhmvBWtG8QWasuvVif/m3Duexw9sR7VcWTS9Cp/DrUn8GvaT4SocWuUVqRMKIhGgpGJISSEtJKomhBHBILU6UlAqGo4/PeiIThREJiGj8/JSSnSEktRYDcIIy4bx4oJio5NTyCk0TgeSjUzgpFLbyKRZdapO+00+bv0OXSFzTVR32mlzP6SulqWUBBN0qwcXAfddddwMB0eDgnEgAggggAIIIIACCCCAAggggCh1t0EbVTAa669kls9kzEg7shiuQaTsj6byyo0tcMwcP7jjku+qk1yYPoVoMCeiInbE5StsWVx2InBPc4FaxiOXvXQ/RRomjXp1+lptfDqcEjESHZHMZLnls7Xctp6OtaaFjp1+lvlz3U7jGNLnOuh0xsGYzO1def49jDH2OgV9SLI7Jjm8nk+x0qFW9HtnIwPi0T4sLVGOtVvrY2axspsIwfXef0iPenKFp0m4w6vZGk5NbTe7HvIXDqkdGxSab9HDm03vouaS1pcGlxEwJgSD5rl5tR3Lpuv2tr20/ogqNfUiLRUYLrSdtJgk4bD4bwuX1HLrw6mrZjkaukT7JrLWpditVZwa9wHgCr+xekq2M/wA4PG57Gn2gA+1Yh1NIdTVuN8oi/o6xYvSxU/zKNN/qOczzvK8snpPsru2yqw8mvHiCD7FwR8gq50E2k6tTFZ7m0nGHOGN2cA6NwMTwlQ8UX4K1P7O+WTXCxVOzaGD15p/rACt6FoY8Sx7Xje1wcPYuIWXVW01P4dnrQci5tyRsMvgKndVLDg4gjmD4hZ/hXhl62eiiiXAW6yWmLvT1okf5jviukejDSlavSq9M9z7rmhpcbxAIdIk8golicVY1K2bREUZSSsiqKXSFeKjhy8gjVTp+03a7x6v6GolVI1VUY6kTAT7MQ4H8J28FEs1WR4jwMe5S6Bz5FIgs9UTFppYz1t/Arqi5VqwftNH1wupVqzWNLnuDWjElxAAHEnJSMhaLd17R+f8A+qkrBZiw6zWRlW0B9opNJrSJeMR0VMSDlmCO5aGx2tlVgfSe17DMOaQQYMGCOIKGgseQQQSAbLusBhGPPCMPanFHqHrtwnB2O7sp6UAKUPSmkW0GB7wbt4AkCbsybzuAhSkzaLMx4IeJBzBJgzIMjbmgCnGs4qGLPSqVjMEgXWjm45d6vaTiQCRBIBImYO0SM0VIAAAAADIDCByS7yAAqnW6PoVon/4nft7VaVarWtLnEBoBJJMAAYkk7lyXWvTr7d0jmEtstKSwZdI4YX3DyGwcVUFbQpOkYO2druWp1AqtZ0ri0F3UukiY7Ux7FkrS7FdB9Eui21jWc/ssNPDeTejuwXoZXUDlgrZo7LZ69oOBIbvOXdvVdrbphlgYaVF161Pb1n//ABNO7c4+zPdOl1x1kZYaMNjpXCKbdwyvuG4e0964Va7S+tULnG897iSScycySubFHXu+DWT08cjYl7vaSg6xHep9msr2m6B1Z7QEgzkRhy4Z55KbSs7nB3VM5iWkTicMeQSnnlft4HHGq3M86yuSTZH/AIT3Yq86I7QOGBGy8ZnZE84KBpxJgiDB8SMe8FH8maH+KJm61ndGLT4FM2OpBulatrkxpOydIzDtDFp47u9UvVW90J4tjqHot1k6ej9HqH62iBdnN1LId7cByup/WXUChXl9GKNQ44D6tx4t+7zHgVxvV3TD7PWZVZ26bsQfvDJzXcCJC9FaL0gy0UmVqZlj2hw3je08QZB5JZU4S1R4YoO1TPPltspp1HsdEse5hjKWugx4LqXomP2ar+d/Q1c41lP2q0fn1f8AyOXRPRE77NW/O/oatc3x2THsbopuq2RG9LJTNWq0ZnPD58FxG5zbWimBaqggfd2f6G70Sj61PBtVUtxEj9LZ9qCdmiiVtGphkVLoVMzjg0nwVdSq5RlvU2mcHeqfJMzqi81Oovq1qb6bHFjXtLnRAAnec+QWy1/bOj7Rn2AfB7T7lUal6fo0rDRa90O+s2EgfWOIlNa5azUqlirMYSS5kZRtCS5QS4M56OtWbNbW132hrnFr2BsOc2AQfw55DwWzHo/sbR1elbyqOHuXOtQtP1LO2qGEdZzCZE5Bw963mitM1q0l7uruAAkrTNJxyNImNOKE23U1ggULRaGGes41SQAMwGgAknmAM8cldaM0ZSoDB1Wo7a6pVe7/AKzdHgm21Sk1rU1gl7mtG9xA81m5yaqyqRcG1ps2pZmvrLZm9qvTw3Ov4/yyoVbXezjsirUP+lh/qIUDNn9KSG2mcdmzjxXPrTrySS1lmccu08DDcQAU2/Wy2v7FGm3uc4+cJgdHNdIdaVzV1v0k/wC/dHCm0e2JUO12a1OgPrVjjiS8gYjEATHfxTpiNBrvpd1Z4sdM4YOrkbs20/Jx7uKqNLgMsz2tyDE9ZLD0Zc5xvPcSXOJkknMk7VD0676mp6pW2JUZzdmFruxW39HustOxULXUeQXE0hTpzi98VPBo2n9lgaxxTd5d84KSpmEXTst9LaWq2mq6pUJc95/s1o2AZAKYzQx6IgR0hgicQIPZ8JQ0Fo2Ou8YnsjcN/NaGkxcmXIuseDaMfLImhbI5lMNqRIJy3Ez7yrHoQcCJG0bxtCW0JYCxKK5lECJgEBk9b7zSQ7xaRHJFTs/Uh2OYkHMScZB/dOaQpY8x5JdgEsjcfP5KbWwXuVVsskYhRWOVnXtrA80yHSOGEY48sJlQLZRuu4FYyVGiZRaZs1x3SNyODue/v+c1uPRRrJ0dT6LUd9XVM0yTg2r+Hk4e0DeqF9MPaWnEEQVmi11J5bJBaZaRgd4IXVhkpx0MxmqepF/rQftNo/Prf+Vy6D6IP8NW/O/oauTWzSJquLnmXucXOOUucZJ7yV1b0Pn7NW/P/wDW1a51WP8AwiHY35TdTnHh701aK93HACcTyaSfJV+ktM0WE03uHWaQduYOBHzmuA6DnWslUG1VSDIvkT6uHuQVLbSGVHta681riGneAYB8EaZZGoaSYBmfb871Y6OtzHlwBnqk5bFmWncrXQZ659Q+YVIgkjSrA0AE4E5A5QffCatelQ5jmwDeBA6xBbHCMf7quBTNd2IPEeRSivcgfBO0JUBmncvve5gZ1niCJkuDXAEcD8V0GhYrWR9XWFOnJgXGh3Ps4LF6hNiu6rH8NuHBz8J8A7xW4raXcGlxOABJ7hK39RTkZw2RHZoGs8npbTV5X3R3CR5IzqnRaCbxLuMe/wA1AOs1RxwuYkNxJwcS0S6PuyYG/wAVaMtDol0TGMZTthY0XbHLHq7Z2AS0E81PZo6iMmN8J81V/SCjFoKBbljRsVOmZEDhgBuUh1Ro2qgtFp6wJcRAOyRsnvUr6QZxPs+dyYiyNQeM+zBNVIz2wowr+UBFUrSEBRFrvVbpSnNCsd1NxU2oUzpLCyV+NN3ktIvcTWxzOscVO0DZQ+p1sQ0TG8zhKr6uaudUx13+qPNduZ1B0Yw5NRRYpTAolDR7QQZdgb2eeWB4cPgnrdTmDBMA5GN2eBlefR0NkkBLAUCjTAIN13a27BBGOHH2qc50IEAmEA4Kvr2wnBu43RteRsb7PFG0VoloaMGwHEyDPWvRhkk9gJVpsrXDET3nyVdbqEt5e5T6Nrk3Xi46SGgkS4N+8E3Xbmkyk2UFEqt1lpC4H/eBA5g7FZPEPI4qv1iP1X8w96MfZBLgzrHy4Hit9qdrULLRqU7jnF1S+CCIHVaIII4LntDMc1c2N2MHKe5ded/1tmWNXNI6bU9IFAtu3K237rMSWuH4t7gs9pTWllR5f9aMCPu/imI2CDlvWetdItOIgYbR8eCjVqBLL0tji9oOHCZXFGR0OJLtVWXSMiAfEBBRwcBj91o27AAglZWiX0NinipujKtx0nAQRzOGCz4tp3pbrUSBJGc7/nai2TSLUMKTVYImdo8wmBamk5kHfx5IumBgAyZ+CIyepCaVGn1Hjo6h3vA8Gj4laG0AFpBwynbhOIhZrUNwIqtJxBa7xBH9K1L6OGBWuV+9kxWxRMsMNuNcW3gGu6SmcQCcWmcHY4TuV9KYLHRiJ7vYnxTwWdsp14CBSpQFJH0aLFRBtNpa0w4OMnZBi6BidwxTjtItBi66ZggXTE5T1uSOpTqz1YIk5xgIy8U0DUmHMbBEdgkZjAwcs807ESrPaw+YBw2mMeUHzTweolidN6WXDhOETn5e9PpWOgnnBRdMH7PV/Ld5J9xUfTP+Hq/lu8lcXuhNbHNqqvNUe2/1R5qjqq71RPXf6o816ObozmhyapljbeDpMjEYiMyfMlO22C2MDiNsbc/NNCzNmcjhtG8n+ohFUo3MWYkkYOdhIMz5rzzoEsYAQYxnfsLwCOOxKt1XZv8AJN0YkYNvYR1t7hejrY4eSRXcb3VgkDAHKcc/BJsKJOjqYPXvNe2fqzdgtG3HNT5TNnENAIAMYhuQPBOSkAzbKciQQ1wyddkgTLgOYCZFYPaHNxBGGxSyVX2Z5LZLw/E4gQI3IGU9twqHkqvWA/VfzDyKtdIfxO5U+sJ+qHrDyKrH3QpcFBQzHNWdK0hgd1SSYgj7scY2qrs/aHNdE1IslN1FxfTY89KRLmgmLjMMRxK6fUfGzOHcxL6zS+84PiPukeZbzTtKqyR9W8tGwmSe8CPYurNszB2abByaB5JV3gvOs6jnNqtzHOLugqumMQSJw4AoLo1zgjT1A0jno9HVp/2//sHwTFr1HtNMAu6PEwIfOP8AxXUi52yO8Kt0rUJfSGGc5fuhSdk0Y+lqBacOtRBzxeeH+jgjq6i16YLy+lDQXkBxkhoJMdTmuiipx8kxb3E0qgnOm8bNrTwSUnY2jlOqtvFK0C92XgsPM9k+IA710RtRqxGotgp16lenVEtNKRsLSHiHNOwiVqjo+pTwLp45Xhv4HePcujO1qM4LYndIJicd0pQdxWf0u3q3ohzJOInqnteQPcmtA6UvB7L8uAvNxnCIIE7jHisSzTApV5QqdedoKd6RFhQ3VLA7EwZDshsg4RjtSatI3ZvFwwOZGG/Pijr3j2Q0iMQQg2vAgtiAOWOEeOEJiEWGqeke0knCYJJjLYcs9imSodNzOkDsQ5wywgwOHBo2qQDis4JpU/tlSafAT0xpg/Z6v5bvIp15UXSrvs9X8t/kVrHlEPg51VV1qkeu/wBUeao6xV1qmeu/1R5r083RnNDk1DtHsdiZxM54TEbk3Xo3eo0Fwie1GN7ETnsnu4qZTcq4zecRRcesYlxxk4kCMBkVwG5JoYEXWCDmb+ROJhsnZBTVpaJgyQQQYz7vFTRZaYIO0YDrHYMIE8EzaqMjDNTIaJFhfLGw0tEZOzHOU/exVRQtBYSTeIMueS7Bl0bBmQfcpv0ymRN5uMbtuUoQD9epAJkDdOAnZKgsqBrReuNO0NOEncm7XXvtc4iKbZDg9hkuBwLd4lVTal5xc1r9p7N1vLbvWkMepNmc56WkHany8wqnWI/Vj1h5FWLMyqzWM9Rvre4pY+6LfBRWbtDmuoahD7M78136GLl1m7QXUdRqkWaP9xxy4N+C29R8f7Ih3NGeCOD8hNG1cUXTyvPOkfgoJjpeKCKCx195pi6YjtSI5ZzPcqq1NBrtkDAfOxSnWZ7u08Gd1P4pp2jw3tmR+K60Rz2pqkSWTXTlHhP7IrSyWO9U5clFsWjmsdeBJ5x7lNrVeqcpg+MJOhnOPRx/i6g/2neyoxdJdQBEELleqmkmWS0uqVWvgsewgNmCSDOLmzBbvC0lv11Odnq0TwfZqrCObumeCunNjcpWjOMklTLPTjDTZIORkbnDa0f6uG3YsBamOZV6WhdcCb0YYTmBw+Km6U1mtdam5jqtK44XXMbSZ1geJYSPEFZppezafHDyWelrkqzYWO1Aw9oi92gZBBjKN+WO7fgrKnauKxFl0pvMHjkeR+KtKGk9/wA8t6HFhZp6lclpjMYjGMRsn2d6RUtFQNm8ZB3RhltkHHzVXRto3qW20AiDkVnkhqi4oqLp2SW2/qlxaHODmbIJBcGkgjbiVPFYGCMiJHeqOpSEEg7JxxyxGXEBFo23T1cTmQc42kEtkDvWGF5Y1Ga/ZpNQe8S/e5QdJv8AqKo/23eSdbWkKDpV/wBVU9R3kuuHKMXwYesrfVZ3Wf6o81TVlM0LbBTf1snCJ3c16mVXBpHJDk2JoCHG87EHDvnDyTHagdHUwEA5YY5i78yjZWSnWqMl550FhZ7GxvWgznicZOfmn1UMtLnECYkgYAKeLMfxOPfHklyA4+k05hI+jMkktbJiZA2ZIxZxtx7yUsUwMgPD4paUFsFSsIzVdbXuI6oJ7lZhvzl5Iro3J7AZprSMCIO44KLbLF07RBugOcMRPZkGIVrrHaAwNJ2A+YwULQL71IOOZLzhxeU7aWpBVumZq1WToq1yZgAzEZicl0fUyl9lbxe/zj3Ln2lzNqdwDR/0C6LqZH0RnN5/7uWmaTeJNiiqmW3RQidTT2CbJG9cVm4m4gjv8UEwC+mfIP7Qk9ITgSUgMjAz5ePf5p2mwfOZ5pCI7ajmY4uZwHWbx5KbIgE4ziAMo3yjn5zTD6d0yMvw/wD5GxIZktK3qVoc5nVxvt78/bIVVbJqG8+CeQHkFptYqN5rXjZ1TyOI+eKz5plaRexLKqpYx8lRatmIyJV0+mo1WkrUmvJNIz9oounMKMWPG3wV3UpKPUopuTfIJIiWfSFRueKtbLpsbcOarn0VHfRUjNhZ9Ig7U3XtF1wwaWkQx3Zcx+wF34T7OSyLXubkSp9LSwiHTuxxB9mCaA12j9IX2zkcnN2tcMwUvSVSaT/VPksvZLW0OvNdEwDjIICtKttDqbhP3T5Jpe5CfBRVk1KXXOSFKz3wYMOEEe2QV6kpKKtnLFW6LTRWkohjjh907uBVsayx7XbDgRmFaWC25Nd3H3Fc+XEmtUTSMq2ZprE7rt9YK/lZnRlSXt9YLSSuU0DQSZQlFCFIkUopSoDJ66uJfTGy6T3yntXh9Qz+b9bk/pTRrrRa6dMZdHLz+FgcZPkBxIQ0ewNZAENDngDgKjozV5GtCQ4LezM6S/xVTu/Q1dF1UwstL+c/93LnFtM2mrzPsAC6bqywfRaXqzlvJRl+JBHuywJByRdHw+e9OwkkLjNguiO72/siSrxQTAW1m0o4QlCUCA1hSyN6SXR8ETikMr9J2K8x1zMjLYSMuRWYpOdTdJEHEEOGG4ghbUBV1vskm9E4bRI8E06E0ZGoExUattZ2tyuNad0DxGGIUbSWiG1MRDXb9h5/FVrDSYd7Ey9is7bZHUzdeIOzjxB2qC9qskhvpJl9JT3MTL2JgVr6SjVKWI5q1dTTL6acXTsTKipQIkpyyWp14CZBMKfclQ+guvG6QtXHdNE6tqJlc5JyxO60b/cCU1XKKyH6xvJ3kuzN8bMMfZFmbEwmTJI4x5KBawA8gYAR5BWQfiqPSFSKp7vILkw5NL34N5RtGh1atZdVa05jGVtby59qm6bQDwW8vJ5EtWxK4Hb6F5M3kzaHu+75fFRQEy8ivKMakDackxaLfTZ2ntHAkT4IoLLWx6Us1JxFWrTp1HATeddNwTdxOESXLOWJ8sBzmSO9xKrNIW2g+qHtJc4i47tBtwSSO9V7dLOY0U2gdXCczhlgk8duvJalSGa7pr1T/qd7DC6xq4JstHL+G391yF4dUJwxIiQAPLNdH1Z0vTFCnTLrrmtg3sBMkmDltRn6KKFDtbNV0TfxeCac07CksqzxCVHFcaTNxQqcB4IkJO8eCCNKCxsFHI+So4nafIJN9u0qiSQSEL3JNXwMYPh8ULx2Ad5x8AkMelA8Smb5ynwCJoO8+XkgBVaiDvBzncmadoAN09rZGIPHDJPdFyQdZ72ZQMYtVJtRt17ZHly3LLaT0G5kuZ1m+0c961Terg88nZdx+KfLU1KhNHNTT4pDmLaaT0I2obzYa7buPPceKzNrsbqbrrgQfZ3FaKSZLRWuYm3MU1zU05iokr6rIxTdRo96nuYodYXQQcth3LpwST9rMsi8oi1iisx67e/yRVBkQQRvlFQeA4GRhPlC6siuLSM4bMtWnEqotzeue7yClutm5RalbGcFyrA/Oxt+ReCy1Qb9f/IfMfutfaNJUmdp7RwmT4DFc9aScgfCEttmdwHtT0wXkW78GrtOs1IHq33Z5ANB5ziq20a0VD2Wtb/2Pw9irGWQbZPs8k8ygBkEtcVwg0sRWt9apm55H/EeAgJltncc8PapoalQpeWXgaiiMyyDefH4J5tADJOAJTQsmygUwQZGHEKfStv4wHcTg7/kMT3yoQKU13egZcWbSDmfw3ubwOI+B8FbWXWJ332zxGB8MlnG2gDJoBSOnJ3dylq/A7NwzTtKO1HMH3BGsQHFBLQg1G/bSB/cY+JS2MxiPf8A2KaL+A8UtrycI25z+6zKHHN9nA8f3SsEkExvHzsOadAEfBIYTTunvRydg/f54odGJnbz47u9KCQBgoSjBR4IAS5sjFR4LMM27N4+fnhMDhHkgcRBSGRgycRlvTdpsIe0h4EbjnPDcg8OZ2ZIJxEx3o2vBx/uOaNwMxpXQJZ1mG+3liPiqN7F0ZVmkdCNqSW9V3sPNaRl9ktGJLVHtVlvCFcWqxuYYcIPn3qKWrVPe0QzM1rG5vVunKJiR4pFKxOiMlqC1NOoBb/lZGlFG2x75KeZQAyCsHUEjo1m5N8lURQxKAUkMSTTSbQUNI0s00QYlY6ChHCVdQTEEAjDkaEKaHYC6UYCINRtamAYRoQjBQAclBGggDf2XIfO9PUs/niggsXyUOsy8PelM+fagggBSIoIJDFU80px+e5GgkA0Dn87Sl1T2e/yCCCQxsFQrMev3H2HBBBUIlHNECgggCHpRoNJ0ic1kCggrgSxJSEEFqiRJTLkEEABJKJBJ8oYkpKCCoQsIFBBACUQQQSANKQQQAYQQQSANBBBUB//2Q=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E" altLang="en-US" sz="1800" dirty="0"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71E973-5D04-40FB-AA28-517A00B78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990" y="5480048"/>
            <a:ext cx="2685476" cy="2685476"/>
          </a:xfrm>
          <a:prstGeom prst="rect">
            <a:avLst/>
          </a:prstGeom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928D9281-B75E-4A23-8599-BAE07A999E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01" y="34925"/>
            <a:ext cx="1196975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6E4052E-B604-49CA-A25F-6A3CBE9ACD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887" y="255305"/>
            <a:ext cx="720000" cy="720000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E680F870-B090-408F-B5F5-5D25B972C3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806" y="264825"/>
            <a:ext cx="720000" cy="720000"/>
          </a:xfrm>
          <a:prstGeom prst="rect">
            <a:avLst/>
          </a:prstGeom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DA7F2B8-DDFA-4122-B613-9830CE79B7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437" y="251327"/>
            <a:ext cx="720000" cy="72000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4297C4B-B599-4E70-BC54-1434952D1EA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987" y="259293"/>
            <a:ext cx="720000" cy="720000"/>
          </a:xfrm>
          <a:prstGeom prst="rect">
            <a:avLst/>
          </a:prstGeom>
        </p:spPr>
      </p:pic>
      <p:pic>
        <p:nvPicPr>
          <p:cNvPr id="28" name="Picture 27" descr="A close up of a sign&#10;&#10;Description automatically generated">
            <a:extLst>
              <a:ext uri="{FF2B5EF4-FFF2-40B4-BE49-F238E27FC236}">
                <a16:creationId xmlns:a16="http://schemas.microsoft.com/office/drawing/2014/main" id="{8E01AD48-C30B-4A49-8686-0A2F657FC9E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725" y="259293"/>
            <a:ext cx="720000" cy="72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>
            <a:extLst>
              <a:ext uri="{FF2B5EF4-FFF2-40B4-BE49-F238E27FC236}">
                <a16:creationId xmlns:a16="http://schemas.microsoft.com/office/drawing/2014/main" id="{344B2280-CF07-4CBB-A2F9-8EBF30A0F7F8}"/>
              </a:ext>
            </a:extLst>
          </p:cNvPr>
          <p:cNvGrpSpPr>
            <a:grpSpLocks/>
          </p:cNvGrpSpPr>
          <p:nvPr/>
        </p:nvGrpSpPr>
        <p:grpSpPr bwMode="auto">
          <a:xfrm>
            <a:off x="0" y="8428038"/>
            <a:ext cx="6858000" cy="752475"/>
            <a:chOff x="-243407" y="8481738"/>
            <a:chExt cx="7272807" cy="770772"/>
          </a:xfrm>
        </p:grpSpPr>
        <p:grpSp>
          <p:nvGrpSpPr>
            <p:cNvPr id="16" name="Group 3">
              <a:extLst>
                <a:ext uri="{FF2B5EF4-FFF2-40B4-BE49-F238E27FC236}">
                  <a16:creationId xmlns:a16="http://schemas.microsoft.com/office/drawing/2014/main" id="{2840634E-D4D2-4301-BA98-432CBA7BA7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243407" y="8481738"/>
              <a:ext cx="7272807" cy="770772"/>
              <a:chOff x="0" y="8471863"/>
              <a:chExt cx="6858024" cy="672169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D03496E-B701-49F5-AD0C-CC83C077CE41}"/>
                  </a:ext>
                </a:extLst>
              </p:cNvPr>
              <p:cNvSpPr/>
              <p:nvPr/>
            </p:nvSpPr>
            <p:spPr>
              <a:xfrm>
                <a:off x="0" y="8503061"/>
                <a:ext cx="6858024" cy="640971"/>
              </a:xfrm>
              <a:prstGeom prst="rect">
                <a:avLst/>
              </a:prstGeom>
              <a:solidFill>
                <a:srgbClr val="39A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96FD6E6-4DFB-45C8-BBC1-7C5B04260766}"/>
                  </a:ext>
                </a:extLst>
              </p:cNvPr>
              <p:cNvSpPr/>
              <p:nvPr/>
            </p:nvSpPr>
            <p:spPr>
              <a:xfrm>
                <a:off x="0" y="8471863"/>
                <a:ext cx="6858024" cy="41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E" sz="100" dirty="0"/>
              </a:p>
            </p:txBody>
          </p:sp>
        </p:grpSp>
        <p:sp>
          <p:nvSpPr>
            <p:cNvPr id="17" name="TextBox 82">
              <a:extLst>
                <a:ext uri="{FF2B5EF4-FFF2-40B4-BE49-F238E27FC236}">
                  <a16:creationId xmlns:a16="http://schemas.microsoft.com/office/drawing/2014/main" id="{0ED9CF52-966A-4633-893C-397943197F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432" y="8532692"/>
              <a:ext cx="6357982" cy="583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Tekelek, Shannon Free Zone, Shannon, Co. Clare, V14 XY18, Ireland 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Tel 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+353 (0)61 471511 | </a:t>
              </a: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Fax: 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+353 (0)61 471685 </a:t>
              </a:r>
              <a:b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E-mail: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sales@tekelek.com | </a:t>
              </a: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Web:</a:t>
              </a: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www.tekelek.com</a:t>
              </a:r>
            </a:p>
          </p:txBody>
        </p:sp>
        <p:sp>
          <p:nvSpPr>
            <p:cNvPr id="18" name="TextBox 83">
              <a:extLst>
                <a:ext uri="{FF2B5EF4-FFF2-40B4-BE49-F238E27FC236}">
                  <a16:creationId xmlns:a16="http://schemas.microsoft.com/office/drawing/2014/main" id="{F6A48E16-6A3C-4914-9BEA-AB2959F4E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14" y="8690647"/>
              <a:ext cx="150019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E" altLang="en-US" sz="1000" b="1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WEEE Reg. 00232</a:t>
              </a:r>
              <a:b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IE" altLang="en-US" sz="10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Patents granted</a:t>
              </a:r>
            </a:p>
          </p:txBody>
        </p:sp>
      </p:grp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899892"/>
              </p:ext>
            </p:extLst>
          </p:nvPr>
        </p:nvGraphicFramePr>
        <p:xfrm>
          <a:off x="188913" y="179512"/>
          <a:ext cx="6454776" cy="6451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94809">
                  <a:extLst>
                    <a:ext uri="{9D8B030D-6E8A-4147-A177-3AD203B41FA5}">
                      <a16:colId xmlns:a16="http://schemas.microsoft.com/office/drawing/2014/main" val="596659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latin typeface="Tahoma" pitchFamily="34" charset="0"/>
                          <a:cs typeface="Tahoma" pitchFamily="34" charset="0"/>
                        </a:rPr>
                        <a:t>Characteristic</a:t>
                      </a:r>
                      <a:endParaRPr lang="en-IE" sz="14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>
                    <a:solidFill>
                      <a:srgbClr val="39A2EB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E" altLang="en-US" sz="1400" b="1" dirty="0">
                          <a:solidFill>
                            <a:schemeClr val="bg1"/>
                          </a:solidFill>
                        </a:rPr>
                        <a:t>LPG logger 4G NB-IoT/CAT-M1 </a:t>
                      </a:r>
                      <a:endParaRPr lang="en-IE" sz="1400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>
                    <a:solidFill>
                      <a:srgbClr val="39A2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057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Dimensions</a:t>
                      </a:r>
                    </a:p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Weight</a:t>
                      </a: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130mm x 125mm x 61mm / 5.1" x 4.9" x 2.4" (excluding cable gland/external connector)</a:t>
                      </a:r>
                    </a:p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Weight 350g/0.77lbs</a:t>
                      </a: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398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Housing Material</a:t>
                      </a: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Moulded plastic, 2-part, material</a:t>
                      </a:r>
                      <a:r>
                        <a:rPr lang="en-GB" sz="80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Glass Reinforced Polyamide, UV resistant.</a:t>
                      </a:r>
                      <a:endParaRPr lang="en-IE" sz="800" dirty="0">
                        <a:latin typeface="Tahoma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398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Operating Temperature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-30°C to +55°C / -22°F to 131°F</a:t>
                      </a:r>
                      <a:endParaRPr lang="en-IE" sz="700" b="1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8398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Storage Temperature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0°C to 30°C </a:t>
                      </a:r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/ 32°F to 86°F</a:t>
                      </a:r>
                      <a:endParaRPr lang="en-IE" sz="700" b="1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398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Humidity</a:t>
                      </a: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0 – 100% RH</a:t>
                      </a: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8398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Environmental Protection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IP68</a:t>
                      </a:r>
                      <a:endParaRPr lang="en-IE" sz="800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Communication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LTE CAT-M1 or NB-IoT </a:t>
                      </a:r>
                      <a:r>
                        <a:rPr lang="en-IE" sz="800" kern="1200" dirty="0">
                          <a:solidFill>
                            <a:schemeClr val="tx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With GPS.</a:t>
                      </a: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Radio Frequency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(Modem dependent)</a:t>
                      </a:r>
                    </a:p>
                  </a:txBody>
                  <a:tcPr marL="91436" marR="91436" marT="45717" marB="45717" anchor="ctr"/>
                </a:tc>
                <a:tc>
                  <a:txBody>
                    <a:bodyPr/>
                    <a:lstStyle/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BG96</a:t>
                      </a:r>
                    </a:p>
                  </a:txBody>
                  <a:tcPr marL="91436" marR="91436" marT="45717" marB="45717" anchor="ctr">
                    <a:lnR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LTE FDD (Cat M1 &amp; Cat NB1): B1/B2/B3/B4/B5/B8/B12/B13/B18/B19/B20/B26/B28</a:t>
                      </a:r>
                    </a:p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LTE TDD (Cat M1): B39</a:t>
                      </a:r>
                    </a:p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EGPRS: 850/900/1800/1900MHz</a:t>
                      </a:r>
                    </a:p>
                  </a:txBody>
                  <a:tcPr marL="91436" marR="91436" marT="45717" marB="45717" anchor="ctr">
                    <a:lnL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392474"/>
                  </a:ext>
                </a:extLst>
              </a:tr>
              <a:tr h="230225">
                <a:tc vMerge="1">
                  <a:txBody>
                    <a:bodyPr/>
                    <a:lstStyle/>
                    <a:p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>
                  <a:txBody>
                    <a:bodyPr/>
                    <a:lstStyle/>
                    <a:p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BG95</a:t>
                      </a:r>
                    </a:p>
                  </a:txBody>
                  <a:tcPr marL="91436" marR="91436" marT="45717" marB="45717" anchor="ctr">
                    <a:lnR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800" baseline="0">
                          <a:latin typeface="Tahoma" pitchFamily="34" charset="0"/>
                          <a:cs typeface="Tahoma" pitchFamily="34" charset="0"/>
                        </a:rPr>
                        <a:t>LTE FDD (Cat M1): B1/B2/B3/B4/B5/B8/B12/B13/B18/B19/B20/B25/B26/B27/B28/B66/B85</a:t>
                      </a:r>
                    </a:p>
                    <a:p>
                      <a:r>
                        <a:rPr lang="en-IE" sz="800" baseline="0">
                          <a:latin typeface="Tahoma" pitchFamily="34" charset="0"/>
                          <a:cs typeface="Tahoma" pitchFamily="34" charset="0"/>
                        </a:rPr>
                        <a:t>LTE FDD (Cat NB2): B1/B2/B3/B4/B5/B8/B12/B13/B18/B19/B20/B25/B28/B66/B71/B85</a:t>
                      </a:r>
                    </a:p>
                    <a:p>
                      <a:r>
                        <a:rPr lang="en-IE" sz="800" baseline="0">
                          <a:latin typeface="Tahoma" pitchFamily="34" charset="0"/>
                          <a:cs typeface="Tahoma" pitchFamily="34" charset="0"/>
                        </a:rPr>
                        <a:t>EGPRS: 850/900/1800/1900MHz</a:t>
                      </a:r>
                      <a:endParaRPr lang="en-IE" sz="800" baseline="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>
                    <a:lnL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720029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GNSS (GPS)</a:t>
                      </a:r>
                      <a:b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</a:b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(Modem dependent)</a:t>
                      </a:r>
                    </a:p>
                  </a:txBody>
                  <a:tcPr marL="91436" marR="91436" marT="45717" marB="45717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BG96</a:t>
                      </a:r>
                      <a:endParaRPr lang="en-US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>
                    <a:lnR w="12700" cap="flat" cmpd="sng" algn="ctr">
                      <a:solidFill>
                        <a:srgbClr val="D0D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>
                          <a:latin typeface="Tahoma" pitchFamily="34" charset="0"/>
                          <a:cs typeface="Tahoma" pitchFamily="34" charset="0"/>
                        </a:rPr>
                        <a:t>GPS, GLONASS, BeiDou/Compass, Galileo, QZSS</a:t>
                      </a:r>
                      <a:endParaRPr lang="en-US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>
                    <a:lnL w="12700" cap="flat" cmpd="sng" algn="ctr">
                      <a:solidFill>
                        <a:srgbClr val="D0D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963166"/>
                  </a:ext>
                </a:extLst>
              </a:tr>
              <a:tr h="230225">
                <a:tc vMerge="1">
                  <a:txBody>
                    <a:bodyPr/>
                    <a:lstStyle/>
                    <a:p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BG95</a:t>
                      </a:r>
                      <a:endParaRPr lang="en-US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>
                    <a:lnR w="12700" cap="flat" cmpd="sng" algn="ctr">
                      <a:solidFill>
                        <a:srgbClr val="D0D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GPS, GLONASS, </a:t>
                      </a:r>
                      <a:r>
                        <a:rPr lang="en-US" sz="800" dirty="0" err="1">
                          <a:latin typeface="Tahoma" pitchFamily="34" charset="0"/>
                          <a:cs typeface="Tahoma" pitchFamily="34" charset="0"/>
                        </a:rPr>
                        <a:t>BeiDou</a:t>
                      </a:r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, Galileo, QZSS</a:t>
                      </a:r>
                    </a:p>
                  </a:txBody>
                  <a:tcPr marL="91436" marR="91436" marT="45717" marB="45717" anchor="ctr">
                    <a:lnL w="12700" cap="flat" cmpd="sng" algn="ctr">
                      <a:solidFill>
                        <a:srgbClr val="D0D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066217"/>
                  </a:ext>
                </a:extLst>
              </a:tr>
              <a:tr h="296057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Pressure sensor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Pressure</a:t>
                      </a:r>
                      <a:r>
                        <a:rPr lang="en-IE" sz="800" baseline="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 sensors from various manufacturers operating from 5V supply may be connected.</a:t>
                      </a:r>
                    </a:p>
                    <a:p>
                      <a:r>
                        <a:rPr lang="en-IE" sz="800" baseline="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0V to 5V ratiometric with programmable scaling</a:t>
                      </a:r>
                      <a:endParaRPr lang="en-US" sz="800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8398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Dial-gauges</a:t>
                      </a: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r>
                        <a:rPr lang="en-IE" sz="800" b="0" dirty="0">
                          <a:latin typeface="Tahoma" pitchFamily="34" charset="0"/>
                          <a:cs typeface="Tahoma" pitchFamily="34" charset="0"/>
                        </a:rPr>
                        <a:t>5V Rochester</a:t>
                      </a:r>
                      <a:r>
                        <a:rPr lang="en-IE" sz="800" b="0" baseline="0" dirty="0">
                          <a:latin typeface="Tahoma" pitchFamily="34" charset="0"/>
                          <a:cs typeface="Tahoma" pitchFamily="34" charset="0"/>
                        </a:rPr>
                        <a:t> Senior/Junior Twinsite/R3D  (Rochester DS-1318.pdf compatible as standard)</a:t>
                      </a:r>
                      <a:endParaRPr lang="en-IE" sz="700" b="1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8398">
                <a:tc>
                  <a:txBody>
                    <a:bodyPr/>
                    <a:lstStyle/>
                    <a:p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Accuracy/resolution</a:t>
                      </a: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10-bit A/D resolution, Accuracy is dependent on the gauge used</a:t>
                      </a:r>
                      <a:endParaRPr lang="en-IE" sz="800" kern="1200" dirty="0">
                        <a:solidFill>
                          <a:srgbClr val="FF0000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8398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2</a:t>
                      </a:r>
                      <a:r>
                        <a:rPr lang="en-US" sz="800" baseline="0" dirty="0">
                          <a:latin typeface="Tahoma" pitchFamily="34" charset="0"/>
                          <a:cs typeface="Tahoma" pitchFamily="34" charset="0"/>
                        </a:rPr>
                        <a:t> x Pulse counter inputs option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IE" sz="800" b="0" kern="12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 x volt free switch inputs with pull up resistors to 5V</a:t>
                      </a: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Loop</a:t>
                      </a:r>
                      <a:r>
                        <a:rPr lang="en-US" sz="800" baseline="0" dirty="0">
                          <a:latin typeface="Tahoma" pitchFamily="34" charset="0"/>
                          <a:cs typeface="Tahoma" pitchFamily="34" charset="0"/>
                        </a:rPr>
                        <a:t> current measurement option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IE" sz="800" b="0" kern="12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120 ohm internal load. 4-20mA measurement possible with external energising source.</a:t>
                      </a: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8398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itchFamily="34" charset="0"/>
                          <a:cs typeface="Tahoma" pitchFamily="34" charset="0"/>
                        </a:rPr>
                        <a:t>Serial data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IE" sz="800" b="0" kern="12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Serial data support is possible – Contact factory</a:t>
                      </a: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8398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Power requirements</a:t>
                      </a: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r>
                        <a:rPr lang="en-IE" sz="8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Battery pack with standard cell sizes</a:t>
                      </a:r>
                      <a:r>
                        <a:rPr lang="en-IE" sz="80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connected </a:t>
                      </a:r>
                      <a:r>
                        <a:rPr lang="en-IE" sz="8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with </a:t>
                      </a:r>
                      <a:r>
                        <a:rPr lang="en-IE" sz="80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r>
                        <a:rPr lang="en-IE" sz="8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 wire harness included</a:t>
                      </a:r>
                      <a:endParaRPr lang="en-IE" sz="100" dirty="0">
                        <a:solidFill>
                          <a:schemeClr val="tx1"/>
                        </a:solidFill>
                        <a:latin typeface="Tahoma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8398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Battery technology</a:t>
                      </a: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r>
                        <a:rPr lang="en-IE" sz="80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3.6V Lithium Thionyl Chloride Exi “Bobbin type” construction</a:t>
                      </a:r>
                      <a:endParaRPr lang="en-IE" sz="100" dirty="0">
                        <a:latin typeface="Tahoma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8398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Battery life</a:t>
                      </a: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r>
                        <a:rPr lang="en-IE" sz="800" baseline="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Up to 10 years*</a:t>
                      </a:r>
                      <a:endParaRPr lang="en-IE" sz="800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6057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Safety</a:t>
                      </a: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ATEX Zone II 1 G-Ex </a:t>
                      </a:r>
                      <a:r>
                        <a:rPr lang="en-IE" sz="800" dirty="0" err="1">
                          <a:solidFill>
                            <a:schemeClr val="tx1"/>
                          </a:solidFill>
                          <a:latin typeface="Tahoma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ia</a:t>
                      </a:r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IIB T4 Ga [-30 &lt; Ta &lt; +55°C / -22°F to 131°F ] and IECeX/Hazloc equivalents (Excludes D Cell)</a:t>
                      </a: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8398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Conformance</a:t>
                      </a: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CE,</a:t>
                      </a:r>
                      <a:r>
                        <a:rPr lang="en-IE" sz="800" baseline="0" dirty="0">
                          <a:latin typeface="Tahoma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IE" sz="800" baseline="0" dirty="0" err="1">
                          <a:latin typeface="Tahoma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IECeX</a:t>
                      </a:r>
                      <a:r>
                        <a:rPr lang="en-IE" sz="800" baseline="0" dirty="0">
                          <a:latin typeface="Tahoma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RoHs, RED</a:t>
                      </a:r>
                      <a:endParaRPr lang="en-IE" sz="800" dirty="0">
                        <a:latin typeface="Tahoma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8398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Manual</a:t>
                      </a:r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 Activation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IE" sz="800" baseline="0" dirty="0">
                          <a:latin typeface="Tahoma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Magnetically activated reed switch / Audible buzzer / Internal LED</a:t>
                      </a: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6057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Installation</a:t>
                      </a:r>
                    </a:p>
                  </a:txBody>
                  <a:tcPr marL="91436" marR="91436" marT="45717" marB="45717" anchor="ctr"/>
                </a:tc>
                <a:tc gridSpan="2">
                  <a:txBody>
                    <a:bodyPr/>
                    <a:lstStyle/>
                    <a:p>
                      <a:r>
                        <a:rPr lang="en-IE" sz="800" baseline="0" dirty="0">
                          <a:latin typeface="Tahoma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Plug and play installation. Shipped pre-configured with customer supplied SIM card and Rochester gauge installed</a:t>
                      </a:r>
                    </a:p>
                  </a:txBody>
                  <a:tcPr marL="91436" marR="91436" marT="45717" marB="45717" anchor="ctr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719173"/>
              </p:ext>
            </p:extLst>
          </p:nvPr>
        </p:nvGraphicFramePr>
        <p:xfrm>
          <a:off x="188912" y="6804248"/>
          <a:ext cx="4824264" cy="1576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5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9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00" b="1" dirty="0">
                          <a:latin typeface="Tahoma" pitchFamily="34" charset="0"/>
                          <a:cs typeface="Tahoma" pitchFamily="34" charset="0"/>
                        </a:rPr>
                        <a:t>Configuration/Specification Options</a:t>
                      </a:r>
                      <a:endParaRPr lang="en-IE" sz="11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7" marB="45727" anchor="ctr">
                    <a:solidFill>
                      <a:srgbClr val="39A2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287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External c</a:t>
                      </a:r>
                      <a:r>
                        <a:rPr lang="en-IE" sz="800" baseline="0" dirty="0">
                          <a:latin typeface="Tahoma" pitchFamily="34" charset="0"/>
                          <a:cs typeface="Tahoma" pitchFamily="34" charset="0"/>
                        </a:rPr>
                        <a:t>onnection</a:t>
                      </a:r>
                      <a:endParaRPr lang="en-IE" sz="8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7" marB="45727" anchor="ctr"/>
                </a:tc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IP68 Cable gland (side or bottom) / IP68 bulkhead connector</a:t>
                      </a:r>
                    </a:p>
                  </a:txBody>
                  <a:tcPr marL="91452" marR="91452" marT="45727" marB="4572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287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Server radio communications</a:t>
                      </a:r>
                    </a:p>
                  </a:txBody>
                  <a:tcPr marL="91452" marR="91452" marT="45727" marB="45727" anchor="ctr"/>
                </a:tc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PTCRB (AT&amp;T) &amp; Verizon approvals. FCC, RED, CE approvals.</a:t>
                      </a:r>
                    </a:p>
                  </a:txBody>
                  <a:tcPr marL="91452" marR="91452" marT="45727" marB="4572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303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Antenna</a:t>
                      </a:r>
                    </a:p>
                  </a:txBody>
                  <a:tcPr marL="91452" marR="91452" marT="45727" marB="45727" anchor="ctr"/>
                </a:tc>
                <a:tc>
                  <a:txBody>
                    <a:bodyPr/>
                    <a:lstStyle/>
                    <a:p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Internal with</a:t>
                      </a:r>
                      <a:r>
                        <a:rPr lang="en-IE" sz="800" baseline="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 option for antenna coupler with SMA connector to allow connection of an external GSM antenna</a:t>
                      </a:r>
                      <a:endParaRPr lang="en-IE" sz="800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7" marB="4572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287">
                <a:tc>
                  <a:txBody>
                    <a:bodyPr/>
                    <a:lstStyle/>
                    <a:p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Battery size</a:t>
                      </a:r>
                    </a:p>
                  </a:txBody>
                  <a:tcPr marL="91452" marR="91452" marT="45727" marB="4572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E" sz="80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Several options</a:t>
                      </a:r>
                      <a:r>
                        <a:rPr lang="en-IE" sz="800" baseline="0" dirty="0">
                          <a:solidFill>
                            <a:schemeClr val="tx1"/>
                          </a:solidFill>
                          <a:latin typeface="Tahoma" pitchFamily="34" charset="0"/>
                          <a:cs typeface="Tahoma" pitchFamily="34" charset="0"/>
                        </a:rPr>
                        <a:t> up to a D cell size are available</a:t>
                      </a:r>
                      <a:endParaRPr lang="en-IE" sz="800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7" marB="4572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418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Data Communications</a:t>
                      </a:r>
                    </a:p>
                  </a:txBody>
                  <a:tcPr marL="91452" marR="9145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Tekelek proprietary protocol </a:t>
                      </a:r>
                    </a:p>
                  </a:txBody>
                  <a:tcPr marL="91452" marR="91452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80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latin typeface="Tahoma" pitchFamily="34" charset="0"/>
                          <a:cs typeface="Tahoma" pitchFamily="34" charset="0"/>
                        </a:rPr>
                        <a:t>Fixing/Mounting</a:t>
                      </a:r>
                    </a:p>
                  </a:txBody>
                  <a:tcPr marL="91452" marR="9145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kern="120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Screw</a:t>
                      </a:r>
                      <a:r>
                        <a:rPr lang="en-IE" sz="800" kern="1200" baseline="0" dirty="0">
                          <a:solidFill>
                            <a:schemeClr val="dk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 mounts (4), tie wrap, &amp; pole mount features are standard. </a:t>
                      </a:r>
                      <a:endParaRPr lang="en-IE" sz="800" kern="1200" dirty="0">
                        <a:solidFill>
                          <a:schemeClr val="dk1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1452" marR="91452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249495"/>
              </p:ext>
            </p:extLst>
          </p:nvPr>
        </p:nvGraphicFramePr>
        <p:xfrm>
          <a:off x="188913" y="7938"/>
          <a:ext cx="6440487" cy="183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0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2824">
                <a:tc>
                  <a:txBody>
                    <a:bodyPr/>
                    <a:lstStyle/>
                    <a:p>
                      <a:endParaRPr lang="en-IE" sz="600" b="1" kern="1200" dirty="0">
                        <a:solidFill>
                          <a:schemeClr val="lt1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1424" marR="91424" marT="45795" marB="45795" anchor="ctr">
                    <a:solidFill>
                      <a:srgbClr val="39A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78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200" y="6948264"/>
            <a:ext cx="1672168" cy="12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374D79-E094-4773-8436-F2A97810DFFA}"/>
              </a:ext>
            </a:extLst>
          </p:cNvPr>
          <p:cNvSpPr txBox="1"/>
          <p:nvPr/>
        </p:nvSpPr>
        <p:spPr>
          <a:xfrm>
            <a:off x="188913" y="6588224"/>
            <a:ext cx="63364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800" dirty="0"/>
              <a:t>* Based on 1 communication per day and good network coverage</a:t>
            </a:r>
            <a:endParaRPr lang="en-I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4114</TotalTime>
  <Words>894</Words>
  <Application>Microsoft Office PowerPoint</Application>
  <PresentationFormat>On-screen Show (4:3)</PresentationFormat>
  <Paragraphs>115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kws</dc:creator>
  <cp:lastModifiedBy>Niamh Harte</cp:lastModifiedBy>
  <cp:revision>155</cp:revision>
  <dcterms:created xsi:type="dcterms:W3CDTF">2010-05-19T07:10:00Z</dcterms:created>
  <dcterms:modified xsi:type="dcterms:W3CDTF">2023-01-16T16:41:46Z</dcterms:modified>
</cp:coreProperties>
</file>