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9" r:id="rId4"/>
  </p:sldIdLst>
  <p:sldSz cx="6858000" cy="9144000" type="screen4x3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E9EDF4"/>
    <a:srgbClr val="39A2EB"/>
    <a:srgbClr val="39A0E9"/>
    <a:srgbClr val="E8E8E9"/>
    <a:srgbClr val="9B9B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2172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40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6BCD181-DE23-4AF2-9615-22C811FCA8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D9ECAE-C46F-4B05-ADC9-6859985A18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53CD50-0EF1-4EBB-9A33-17FCD125B804}" type="datetimeFigureOut">
              <a:rPr lang="en-IE"/>
              <a:pPr>
                <a:defRPr/>
              </a:pPr>
              <a:t>16/01/2023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8AFB7-65C7-4028-A0C5-F29F7C326B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36DDF0-CC50-4375-886E-3A4D0BC4A2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528D874-C2E4-4798-A1F4-690F0AFEC0BC}" type="slidenum">
              <a:rPr lang="en-IE" altLang="en-US"/>
              <a:pPr/>
              <a:t>‹#›</a:t>
            </a:fld>
            <a:endParaRPr lang="en-I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BD431-6E17-4BBC-B611-14AED8AAA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363C4-2238-4704-832C-69A9C754D5BD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3C362-A27A-408B-8142-558E37A16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67011-0252-41FF-A3B4-2A776511B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D0281E-A221-4CB4-83BD-9560D29AA6B5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277676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7E9D8-5C5A-4FE7-A3C4-50272B0BE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65A46-F46F-443B-9EE2-2BBE61F2A6DB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7734A-2D98-4640-9F08-288B76B05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F3C2C-7164-4E6D-B917-F1771D3B8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1A0D6-7515-4A25-8E43-62EA94964CE0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279529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F45A4-FC95-46AB-836D-B7C0F64F3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45FC6-1A03-437B-B29F-04596AB16397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DEC53-F240-4AD3-85AF-0351260B5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B4BBC-2C42-42B4-BA8F-01918524C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A023CD-2CCB-4A9F-9E05-D329BBD42328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314246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0DA709-A6B1-4CF7-BA90-F8D6DE60B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6D21A-4A5F-42E0-B06E-D1952517BF71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94F6165-C020-4CBE-9142-AB557A149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908B2C4-DB3D-4591-9913-11128C271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8B0BA-63B4-4EA8-83FC-30BE5131A50D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87398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1E224EF-7933-4B5F-BAF5-BDEBF1525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C4065-2736-401F-A6CA-7C3EC5FA2286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46CF9B7-F80B-4007-8725-B70E06459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C6F6DAB-F682-4774-99B5-F9023A8C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BC0A5E-E65B-4EA6-8E10-8CE13FC095AD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31119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A005C96-7771-465D-8B52-50B41F6F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C5411-8ED2-49ED-BDAA-95B4D5EE1EF8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C713947-21C5-4BC7-BEE9-D34E5134E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323FC6E-9793-4FCF-A9AA-D09E6BBDB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B12B5-0EE0-4874-A575-E963862EDDF7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4179925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24D7000-3516-497C-B4CD-5EE0810DA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73D73-F0C8-4841-A33E-E2FBF2667E40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8713AD7-0DE5-48BB-A35A-DCC0DB67B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C067712-B9BA-4108-81A9-CCD40E434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E96CF7-72B6-4D05-A5F7-17FC19DD91DA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297631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4A9CC2-B5D5-4101-8E15-039C2D3F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55E98-0BB5-4EFA-B942-1E623A2D499C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CF6A6C7-7214-4B0D-8482-76E4D8B8E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6FA6EBE-C345-4F12-A2FD-0FB85ECD4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650E0-41C1-43CB-836E-D7EAF7E929C0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420957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B95A94B-6EFD-40D7-A1F4-E28E46E4B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5EFB1-EEBE-426E-A5FC-8FAB1D9F4FB4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3054A3-9D0C-4B01-B3EE-62C010734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6CDF9A5-0E46-495A-9BDD-CEDBA9A9D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4E131-2818-46E7-99E5-2ACB6D5BC249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531772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6AC16-DBC3-4EBD-B567-E255B009E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19F4E-0B1B-4CE4-AC99-4241DA222812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9A92D-768D-4345-833E-A5D57BEC9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D72C1-6D2C-4B42-A5D6-AAF7A0348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AE6B9-984E-462B-A564-7548126FEC36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218007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93D5C-EC12-4401-9FDA-22D6D87B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841D3-F908-4CCC-9A5E-EA5F938D1A8E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7E18E-C0D6-4E0E-AF30-8183A9693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758B5-EA7A-4F71-B13D-93DEAF70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34A4B3-4FF7-4E1A-93F7-22E21F31925C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485360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C126578-86CD-4F25-A07F-46652161906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E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11DEB66-8B4E-4420-9823-C656C31840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E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9D898-7C29-4C5B-B6AE-BFA5A6DDA7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8A672B-C6C6-4DB6-9F75-EE220F25702D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401E7-DD2A-47E0-B977-FF150E1AAF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43816-EA7C-4DB6-A713-FB830816E3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3D299D5-5383-4218-BFCC-72EC1128D308}" type="slidenum">
              <a:rPr lang="en-IE" altLang="en-US"/>
              <a:pPr/>
              <a:t>‹#›</a:t>
            </a:fld>
            <a:endParaRPr lang="en-I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8C30E974-5BDD-4ED7-9F95-16817C23613F}"/>
              </a:ext>
            </a:extLst>
          </p:cNvPr>
          <p:cNvSpPr/>
          <p:nvPr/>
        </p:nvSpPr>
        <p:spPr>
          <a:xfrm>
            <a:off x="0" y="2484438"/>
            <a:ext cx="4071938" cy="2901578"/>
          </a:xfrm>
          <a:prstGeom prst="rect">
            <a:avLst/>
          </a:prstGeom>
          <a:solidFill>
            <a:srgbClr val="E8E8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051" name="TextBox 72">
            <a:extLst>
              <a:ext uri="{FF2B5EF4-FFF2-40B4-BE49-F238E27FC236}">
                <a16:creationId xmlns:a16="http://schemas.microsoft.com/office/drawing/2014/main" id="{D7A5F1A9-B132-4A9A-974B-B81C674F5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4894" y="1232497"/>
            <a:ext cx="5368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E" altLang="en-US" sz="1800" b="1" dirty="0">
                <a:solidFill>
                  <a:srgbClr val="39A2EB"/>
                </a:solidFill>
              </a:rPr>
              <a:t>Ultrasonic 4G NB-IoT/CAT-M1 </a:t>
            </a:r>
            <a:r>
              <a:rPr lang="en-IE" altLang="en-US" sz="1800" b="1" dirty="0">
                <a:solidFill>
                  <a:srgbClr val="00B0F0"/>
                </a:solidFill>
              </a:rPr>
              <a:t>Long Range</a:t>
            </a:r>
            <a:endParaRPr lang="en-IE" altLang="en-US" sz="1100" b="1" dirty="0">
              <a:solidFill>
                <a:srgbClr val="00B0F0"/>
              </a:solidFill>
            </a:endParaRPr>
          </a:p>
        </p:txBody>
      </p:sp>
      <p:grpSp>
        <p:nvGrpSpPr>
          <p:cNvPr id="2052" name="Group 4">
            <a:extLst>
              <a:ext uri="{FF2B5EF4-FFF2-40B4-BE49-F238E27FC236}">
                <a16:creationId xmlns:a16="http://schemas.microsoft.com/office/drawing/2014/main" id="{CADF6AFC-48F9-4AC6-A9B3-4164106C2F40}"/>
              </a:ext>
            </a:extLst>
          </p:cNvPr>
          <p:cNvGrpSpPr>
            <a:grpSpLocks/>
          </p:cNvGrpSpPr>
          <p:nvPr/>
        </p:nvGrpSpPr>
        <p:grpSpPr bwMode="auto">
          <a:xfrm>
            <a:off x="0" y="8332788"/>
            <a:ext cx="6858000" cy="847725"/>
            <a:chOff x="-243407" y="8404483"/>
            <a:chExt cx="7272807" cy="848037"/>
          </a:xfrm>
        </p:grpSpPr>
        <p:grpSp>
          <p:nvGrpSpPr>
            <p:cNvPr id="2066" name="Group 3">
              <a:extLst>
                <a:ext uri="{FF2B5EF4-FFF2-40B4-BE49-F238E27FC236}">
                  <a16:creationId xmlns:a16="http://schemas.microsoft.com/office/drawing/2014/main" id="{1C65C576-761E-49FF-992D-54297794E6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243407" y="8404483"/>
              <a:ext cx="7272807" cy="848037"/>
              <a:chOff x="0" y="8404483"/>
              <a:chExt cx="6858024" cy="739549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06788E20-5DB5-4346-9FAA-0E62AEE9399F}"/>
                  </a:ext>
                </a:extLst>
              </p:cNvPr>
              <p:cNvSpPr/>
              <p:nvPr/>
            </p:nvSpPr>
            <p:spPr>
              <a:xfrm>
                <a:off x="0" y="8429412"/>
                <a:ext cx="6858024" cy="714620"/>
              </a:xfrm>
              <a:prstGeom prst="rect">
                <a:avLst/>
              </a:prstGeom>
              <a:solidFill>
                <a:srgbClr val="39A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AC4442BB-DA11-4A07-985D-58E91101B12E}"/>
                  </a:ext>
                </a:extLst>
              </p:cNvPr>
              <p:cNvSpPr/>
              <p:nvPr/>
            </p:nvSpPr>
            <p:spPr>
              <a:xfrm>
                <a:off x="0" y="8404483"/>
                <a:ext cx="6858024" cy="2492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</p:grpSp>
        <p:sp>
          <p:nvSpPr>
            <p:cNvPr id="2067" name="TextBox 82">
              <a:extLst>
                <a:ext uri="{FF2B5EF4-FFF2-40B4-BE49-F238E27FC236}">
                  <a16:creationId xmlns:a16="http://schemas.microsoft.com/office/drawing/2014/main" id="{8FE854F8-1561-4094-BA3E-9158789B67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04" y="8501121"/>
              <a:ext cx="635798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Tekelek, Shannon Industrial Estate, Shannon, Co. Clare, Ireland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Tel 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+353 (0)61 471511 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E-mail: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sales@tekelek.com | </a:t>
              </a: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Web: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www.tekelek.com</a:t>
              </a:r>
            </a:p>
          </p:txBody>
        </p:sp>
        <p:sp>
          <p:nvSpPr>
            <p:cNvPr id="2068" name="TextBox 83">
              <a:extLst>
                <a:ext uri="{FF2B5EF4-FFF2-40B4-BE49-F238E27FC236}">
                  <a16:creationId xmlns:a16="http://schemas.microsoft.com/office/drawing/2014/main" id="{EF1B66E5-0D67-4CE4-ACDA-AF9C8345AC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14" y="8501121"/>
              <a:ext cx="150019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WEEE Reg. 00232</a:t>
              </a:r>
              <a:br>
                <a:rPr lang="en-IE" altLang="en-US" sz="100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Patents granted</a:t>
              </a:r>
            </a:p>
          </p:txBody>
        </p:sp>
      </p:grpSp>
      <p:sp>
        <p:nvSpPr>
          <p:cNvPr id="2054" name="TextBox 2">
            <a:extLst>
              <a:ext uri="{FF2B5EF4-FFF2-40B4-BE49-F238E27FC236}">
                <a16:creationId xmlns:a16="http://schemas.microsoft.com/office/drawing/2014/main" id="{662F117D-D9DD-4ED8-B363-F0B127BBB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47813"/>
            <a:ext cx="64087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IE" altLang="en-US" sz="1100" dirty="0">
                <a:latin typeface="Tahoma" panose="020B0604030504040204" pitchFamily="34" charset="0"/>
                <a:cs typeface="Tahoma" panose="020B0604030504040204" pitchFamily="34" charset="0"/>
              </a:rPr>
              <a:t>Our Ultrasonic 4G NB-IoT/CAT-M1 is a flexible and configurable battery operated liquid level sensor with an integrated Cellular modem supporting GSM (2G), LTE-CAT M1 &amp; </a:t>
            </a:r>
            <a:r>
              <a:rPr lang="en-IE" altLang="en-US" sz="1100">
                <a:latin typeface="Tahoma" panose="020B0604030504040204" pitchFamily="34" charset="0"/>
                <a:cs typeface="Tahoma" panose="020B0604030504040204" pitchFamily="34" charset="0"/>
              </a:rPr>
              <a:t>NB-IoT networks and GPS. </a:t>
            </a:r>
            <a:endParaRPr lang="en-IE" altLang="en-US" sz="11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055" name="Group 36">
            <a:extLst>
              <a:ext uri="{FF2B5EF4-FFF2-40B4-BE49-F238E27FC236}">
                <a16:creationId xmlns:a16="http://schemas.microsoft.com/office/drawing/2014/main" id="{03E387AA-78B6-490E-91B7-1243FCBBFFB0}"/>
              </a:ext>
            </a:extLst>
          </p:cNvPr>
          <p:cNvGrpSpPr>
            <a:grpSpLocks/>
          </p:cNvGrpSpPr>
          <p:nvPr/>
        </p:nvGrpSpPr>
        <p:grpSpPr bwMode="auto">
          <a:xfrm>
            <a:off x="0" y="5390776"/>
            <a:ext cx="4209054" cy="2862379"/>
            <a:chOff x="-23824" y="6446922"/>
            <a:chExt cx="4208783" cy="2861808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D6F1A35-E72D-47B2-92BB-E1F38081D0F7}"/>
                </a:ext>
              </a:extLst>
            </p:cNvPr>
            <p:cNvSpPr/>
            <p:nvPr/>
          </p:nvSpPr>
          <p:spPr>
            <a:xfrm>
              <a:off x="0" y="6804037"/>
              <a:ext cx="4071677" cy="2504693"/>
            </a:xfrm>
            <a:prstGeom prst="rect">
              <a:avLst/>
            </a:prstGeom>
            <a:solidFill>
              <a:srgbClr val="E8E8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  <p:sp>
          <p:nvSpPr>
            <p:cNvPr id="2063" name="TextBox 76">
              <a:extLst>
                <a:ext uri="{FF2B5EF4-FFF2-40B4-BE49-F238E27FC236}">
                  <a16:creationId xmlns:a16="http://schemas.microsoft.com/office/drawing/2014/main" id="{0581B63E-991F-4A83-9498-32EF698942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77" y="6894899"/>
              <a:ext cx="3929090" cy="2154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171450" indent="-1714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Accurate, reliable tank level monitoring 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Programmable data reporting interval 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Remote configurability 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Easy to install 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Minimum 1 year warranty 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CE Conformance, ROHS and PTCRB Compliant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International Approvals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GB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Programmable alarms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GB" altLang="en-US" sz="900" dirty="0">
                  <a:latin typeface="Tahoma" panose="020B0604030504040204" pitchFamily="34" charset="0"/>
                  <a:cs typeface="Tahoma" panose="020B0604030504040204" pitchFamily="34" charset="0"/>
                </a:rPr>
                <a:t> Full alert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GB" altLang="en-US" sz="900" dirty="0">
                  <a:latin typeface="Tahoma" panose="020B0604030504040204" pitchFamily="34" charset="0"/>
                  <a:cs typeface="Tahoma" panose="020B0604030504040204" pitchFamily="34" charset="0"/>
                </a:rPr>
                <a:t> Empty alert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GB" altLang="en-US" sz="900" dirty="0">
                  <a:latin typeface="Tahoma" panose="020B0604030504040204" pitchFamily="34" charset="0"/>
                  <a:cs typeface="Tahoma" panose="020B0604030504040204" pitchFamily="34" charset="0"/>
                </a:rPr>
                <a:t> Spill alert (bunded tanks)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GB" altLang="en-US" sz="900" dirty="0">
                  <a:latin typeface="Tahoma" panose="020B0604030504040204" pitchFamily="34" charset="0"/>
                  <a:cs typeface="Tahoma" panose="020B0604030504040204" pitchFamily="34" charset="0"/>
                </a:rPr>
                <a:t> Fill alert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GB" altLang="en-US" sz="900" dirty="0">
                  <a:latin typeface="Tahoma" panose="020B0604030504040204" pitchFamily="34" charset="0"/>
                  <a:cs typeface="Tahoma" panose="020B0604030504040204" pitchFamily="34" charset="0"/>
                </a:rPr>
                <a:t> Low and High levels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GB" altLang="en-US" sz="900" dirty="0">
                  <a:latin typeface="Tahoma" panose="020B0604030504040204" pitchFamily="34" charset="0"/>
                  <a:cs typeface="Tahoma" panose="020B0604030504040204" pitchFamily="34" charset="0"/>
                </a:rPr>
                <a:t> 24/7 monitoring</a:t>
              </a:r>
              <a:endParaRPr lang="en-IE" altLang="en-US" sz="900" dirty="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9FDB847-1CF5-4CBF-B441-06AD69BFA615}"/>
                </a:ext>
              </a:extLst>
            </p:cNvPr>
            <p:cNvSpPr/>
            <p:nvPr/>
          </p:nvSpPr>
          <p:spPr>
            <a:xfrm>
              <a:off x="-23824" y="6446922"/>
              <a:ext cx="4071677" cy="357116"/>
            </a:xfrm>
            <a:prstGeom prst="rect">
              <a:avLst/>
            </a:prstGeom>
            <a:solidFill>
              <a:srgbClr val="39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  <p:sp>
          <p:nvSpPr>
            <p:cNvPr id="2065" name="TextBox 22">
              <a:extLst>
                <a:ext uri="{FF2B5EF4-FFF2-40B4-BE49-F238E27FC236}">
                  <a16:creationId xmlns:a16="http://schemas.microsoft.com/office/drawing/2014/main" id="{5D41E132-0A8E-4926-9F8B-902A662999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455" y="6457961"/>
              <a:ext cx="40005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4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Benefits</a:t>
              </a:r>
            </a:p>
          </p:txBody>
        </p:sp>
      </p:grpSp>
      <p:grpSp>
        <p:nvGrpSpPr>
          <p:cNvPr id="2056" name="Group 27">
            <a:extLst>
              <a:ext uri="{FF2B5EF4-FFF2-40B4-BE49-F238E27FC236}">
                <a16:creationId xmlns:a16="http://schemas.microsoft.com/office/drawing/2014/main" id="{00C58201-3839-44A2-A9C1-86817FFDEE8A}"/>
              </a:ext>
            </a:extLst>
          </p:cNvPr>
          <p:cNvGrpSpPr>
            <a:grpSpLocks/>
          </p:cNvGrpSpPr>
          <p:nvPr/>
        </p:nvGrpSpPr>
        <p:grpSpPr bwMode="auto">
          <a:xfrm>
            <a:off x="0" y="2124075"/>
            <a:ext cx="4071938" cy="3261940"/>
            <a:chOff x="0" y="2286000"/>
            <a:chExt cx="4071938" cy="3262708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ED2ED1C-7F41-4E18-992F-682CBDBD2B34}"/>
                </a:ext>
              </a:extLst>
            </p:cNvPr>
            <p:cNvSpPr/>
            <p:nvPr/>
          </p:nvSpPr>
          <p:spPr>
            <a:xfrm>
              <a:off x="0" y="2286000"/>
              <a:ext cx="4071938" cy="428726"/>
            </a:xfrm>
            <a:prstGeom prst="rect">
              <a:avLst/>
            </a:prstGeom>
            <a:solidFill>
              <a:srgbClr val="39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/>
            </a:p>
          </p:txBody>
        </p:sp>
        <p:sp>
          <p:nvSpPr>
            <p:cNvPr id="2060" name="TextBox 74">
              <a:extLst>
                <a:ext uri="{FF2B5EF4-FFF2-40B4-BE49-F238E27FC236}">
                  <a16:creationId xmlns:a16="http://schemas.microsoft.com/office/drawing/2014/main" id="{D3772D1C-0DC5-44BE-A84C-A13B808083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57438"/>
              <a:ext cx="40005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80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 Applications</a:t>
              </a:r>
            </a:p>
          </p:txBody>
        </p:sp>
        <p:sp>
          <p:nvSpPr>
            <p:cNvPr id="34" name="TextBox 79">
              <a:extLst>
                <a:ext uri="{FF2B5EF4-FFF2-40B4-BE49-F238E27FC236}">
                  <a16:creationId xmlns:a16="http://schemas.microsoft.com/office/drawing/2014/main" id="{370C4570-8835-4228-A48F-B4FEA05779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11" y="2839636"/>
              <a:ext cx="3929063" cy="2709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itchFamily="34" charset="0"/>
                  <a:cs typeface="Tahoma" pitchFamily="34" charset="0"/>
                </a:rPr>
                <a:t>  Liquid level monitoring 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Fuel – Oil, Kerosene, Diesel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Lubricants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Additives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DEF / AdBlue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Coolants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Water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Waste Oil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Wastewater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Chemicals - </a:t>
              </a:r>
              <a:r>
                <a:rPr lang="en-US" sz="10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*This product may not be suitable for monitoring of certain corrosive and hazardous chemicals. List of product compatible chemicals to be verified with a Tekelek representative. 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Arial" charset="0"/>
                <a:buChar char="•"/>
                <a:defRPr/>
              </a:pPr>
              <a:r>
                <a:rPr lang="en-IE" sz="1000" dirty="0">
                  <a:latin typeface="Tahoma" pitchFamily="34" charset="0"/>
                  <a:cs typeface="Tahoma" pitchFamily="34" charset="0"/>
                </a:rPr>
                <a:t>  Fixed or portable tanks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Arial" charset="0"/>
                <a:buChar char="•"/>
                <a:defRPr/>
              </a:pPr>
              <a:r>
                <a:rPr lang="en-IE" sz="1000" dirty="0">
                  <a:latin typeface="Tahoma" pitchFamily="34" charset="0"/>
                  <a:cs typeface="Tahoma" pitchFamily="34" charset="0"/>
                </a:rPr>
                <a:t>  Ensure continued supply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Arial" charset="0"/>
                <a:buChar char="•"/>
                <a:defRPr/>
              </a:pPr>
              <a:r>
                <a:rPr lang="en-IE" sz="1000" dirty="0">
                  <a:latin typeface="Tahoma" pitchFamily="34" charset="0"/>
                  <a:cs typeface="Tahoma" pitchFamily="34" charset="0"/>
                </a:rPr>
                <a:t>  Optimise delivery or collections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Arial" charset="0"/>
                <a:buChar char="•"/>
                <a:defRPr/>
              </a:pPr>
              <a:r>
                <a:rPr lang="en-IE" sz="1000" dirty="0">
                  <a:latin typeface="Tahoma" pitchFamily="34" charset="0"/>
                  <a:cs typeface="Tahoma" pitchFamily="34" charset="0"/>
                </a:rPr>
                <a:t>  Spot and continuous inventory measurement</a:t>
              </a:r>
            </a:p>
          </p:txBody>
        </p:sp>
      </p:grpSp>
      <p:sp>
        <p:nvSpPr>
          <p:cNvPr id="25" name="TextBox 17">
            <a:extLst>
              <a:ext uri="{FF2B5EF4-FFF2-40B4-BE49-F238E27FC236}">
                <a16:creationId xmlns:a16="http://schemas.microsoft.com/office/drawing/2014/main" id="{1B1DEDDD-6343-45D8-BE95-D9707C465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943975"/>
            <a:ext cx="66556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E" altLang="en-US" sz="800"/>
              <a:t>DS-5079-04</a:t>
            </a:r>
            <a:endParaRPr lang="en-IE" altLang="en-US" sz="800" dirty="0"/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6F7F1120-08FB-4BF1-8224-50924DAF0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01" y="34925"/>
            <a:ext cx="1196975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C7158F8-6B1E-408E-BB7F-9F1A9E8DC5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887" y="255305"/>
            <a:ext cx="720000" cy="720000"/>
          </a:xfrm>
          <a:prstGeom prst="rect">
            <a:avLst/>
          </a:prstGeom>
        </p:spPr>
      </p:pic>
      <p:pic>
        <p:nvPicPr>
          <p:cNvPr id="37" name="Picture 36" descr="A close up of a sign&#10;&#10;Description automatically generated">
            <a:extLst>
              <a:ext uri="{FF2B5EF4-FFF2-40B4-BE49-F238E27FC236}">
                <a16:creationId xmlns:a16="http://schemas.microsoft.com/office/drawing/2014/main" id="{47C9ED8F-C6D3-49B1-B0DE-92576638FB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806" y="264825"/>
            <a:ext cx="720000" cy="720000"/>
          </a:xfrm>
          <a:prstGeom prst="rect">
            <a:avLst/>
          </a:prstGeom>
        </p:spPr>
      </p:pic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8092FDC-B537-4A2A-8D9D-B1DE034E19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437" y="251327"/>
            <a:ext cx="720000" cy="720000"/>
          </a:xfrm>
          <a:prstGeom prst="rect">
            <a:avLst/>
          </a:prstGeom>
        </p:spPr>
      </p:pic>
      <p:pic>
        <p:nvPicPr>
          <p:cNvPr id="39" name="Picture 38" descr="A close up of a sign&#10;&#10;Description automatically generated">
            <a:extLst>
              <a:ext uri="{FF2B5EF4-FFF2-40B4-BE49-F238E27FC236}">
                <a16:creationId xmlns:a16="http://schemas.microsoft.com/office/drawing/2014/main" id="{F28D3CBE-B3F0-47C5-BCD9-A2A4DFFAA9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725" y="259293"/>
            <a:ext cx="720000" cy="720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5172805-AB12-453B-9A2D-099285A797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5228" y="2483570"/>
            <a:ext cx="2508429" cy="38311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C7ECB86-9DBF-4470-8773-7192BC336F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518053"/>
              </p:ext>
            </p:extLst>
          </p:nvPr>
        </p:nvGraphicFramePr>
        <p:xfrm>
          <a:off x="190500" y="273050"/>
          <a:ext cx="6454776" cy="5333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96396">
                  <a:extLst>
                    <a:ext uri="{9D8B030D-6E8A-4147-A177-3AD203B41FA5}">
                      <a16:colId xmlns:a16="http://schemas.microsoft.com/office/drawing/2014/main" val="3754099749"/>
                    </a:ext>
                  </a:extLst>
                </a:gridCol>
              </a:tblGrid>
              <a:tr h="2037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ahoma" pitchFamily="34" charset="0"/>
                          <a:cs typeface="Tahoma" pitchFamily="34" charset="0"/>
                        </a:rPr>
                        <a:t>Characteristic</a:t>
                      </a:r>
                      <a:endParaRPr lang="en-IE" sz="10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>
                    <a:solidFill>
                      <a:srgbClr val="39A2EB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000" b="1" dirty="0">
                          <a:latin typeface="Tahoma" pitchFamily="34" charset="0"/>
                          <a:cs typeface="Tahoma" pitchFamily="34" charset="0"/>
                        </a:rPr>
                        <a:t>Transmitter</a:t>
                      </a:r>
                      <a:endParaRPr lang="en-IE" sz="10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>
                    <a:solidFill>
                      <a:srgbClr val="39A2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791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Dimensions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pl-PL" sz="800" dirty="0">
                          <a:latin typeface="Tahoma" pitchFamily="34" charset="0"/>
                          <a:cs typeface="Tahoma" pitchFamily="34" charset="0"/>
                        </a:rPr>
                        <a:t>101mm (W) x 93mm (L) </a:t>
                      </a:r>
                      <a:r>
                        <a:rPr lang="pl-PL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x 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97</a:t>
                      </a:r>
                      <a:r>
                        <a:rPr lang="pl-PL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mm </a:t>
                      </a:r>
                      <a:r>
                        <a:rPr lang="pl-PL" sz="800" dirty="0">
                          <a:latin typeface="Tahoma" pitchFamily="34" charset="0"/>
                          <a:cs typeface="Tahoma" pitchFamily="34" charset="0"/>
                        </a:rPr>
                        <a:t>(H) ±1mm</a:t>
                      </a: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  /   4”</a:t>
                      </a:r>
                      <a:r>
                        <a:rPr lang="pl-PL" sz="800" dirty="0">
                          <a:latin typeface="Tahoma" pitchFamily="34" charset="0"/>
                          <a:cs typeface="Tahoma" pitchFamily="34" charset="0"/>
                        </a:rPr>
                        <a:t>(W) x </a:t>
                      </a: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3.66</a:t>
                      </a:r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”</a:t>
                      </a:r>
                      <a:r>
                        <a:rPr lang="pl-PL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(L) x </a:t>
                      </a:r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7.5”</a:t>
                      </a:r>
                      <a:r>
                        <a:rPr lang="pl-PL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(H) ±</a:t>
                      </a:r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0.04</a:t>
                      </a: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”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791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Weight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530g/1.17lbs including  4 x C size batteries - 290g/0.6lbs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 without batteries</a:t>
                      </a:r>
                      <a:endParaRPr lang="en-IE" sz="8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796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Housing Material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UV Stabilized Polypropylene (compatible with Oil)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796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Operating Temperature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-20°C to 50°C   /   -4°F to 122°F </a:t>
                      </a:r>
                      <a:r>
                        <a:rPr lang="en-IE" sz="700" b="1" dirty="0">
                          <a:latin typeface="Tahoma" pitchFamily="34" charset="0"/>
                          <a:cs typeface="Tahoma" pitchFamily="34" charset="0"/>
                        </a:rPr>
                        <a:t>(Note 1)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796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Storage Temperature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-30°C to 60°C  /  -22°F to 140°F </a:t>
                      </a:r>
                      <a:r>
                        <a:rPr lang="en-US" sz="700" b="1" dirty="0">
                          <a:latin typeface="Tahoma" pitchFamily="34" charset="0"/>
                          <a:cs typeface="Tahoma" pitchFamily="34" charset="0"/>
                        </a:rPr>
                        <a:t>(Note 1)</a:t>
                      </a:r>
                      <a:endParaRPr lang="en-IE" sz="700" b="1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7796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Altitude Range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&lt;2Km/1.25miles above sea level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791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Environmental Protection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IP67 – Outdoors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Radio Frequency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(Modem dependent)</a:t>
                      </a:r>
                    </a:p>
                  </a:txBody>
                  <a:tcPr marL="91436" marR="91436" marT="45701" marB="45701" anchor="ctr"/>
                </a:tc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BG96</a:t>
                      </a:r>
                      <a:endParaRPr lang="en-IE" sz="800" baseline="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>
                    <a:lnR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LTE FDD (Cat M1 &amp; Cat NB1): B1/B2/B3/B4/B5/B8/B12/B13/B18/B19/B20/B26/B28</a:t>
                      </a:r>
                    </a:p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LTE TDD (Cat M1): B39</a:t>
                      </a:r>
                    </a:p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EGPRS: 850/900/1800/1900MHz</a:t>
                      </a:r>
                    </a:p>
                  </a:txBody>
                  <a:tcPr marL="91436" marR="91436" marT="45701" marB="45701" anchor="ctr">
                    <a:lnL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791">
                <a:tc vMerge="1">
                  <a:txBody>
                    <a:bodyPr/>
                    <a:lstStyle/>
                    <a:p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BG95</a:t>
                      </a:r>
                      <a:endParaRPr lang="en-IE" sz="800" baseline="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>
                    <a:lnR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LTE FDD (Cat M1): B1/B2/B3/B4/B5/B8/B12/B13/B18/B19/B20/B25/B26/B27/B28/B66/B85</a:t>
                      </a:r>
                    </a:p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LTE FDD (Cat NB2): B1/B2/B3/B4/B5/B8/B12/B13/B18/B19/B20/B25/B28/B66/B71/B85</a:t>
                      </a:r>
                    </a:p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EGPRS: 850/900/1800/1900MHz</a:t>
                      </a:r>
                    </a:p>
                  </a:txBody>
                  <a:tcPr marL="91436" marR="91436" marT="45701" marB="45701" anchor="ctr">
                    <a:lnL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322775"/>
                  </a:ext>
                </a:extLst>
              </a:tr>
              <a:tr h="13540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GNSS (GPS)</a:t>
                      </a:r>
                      <a:b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</a:b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(Modem dependent)</a:t>
                      </a:r>
                    </a:p>
                  </a:txBody>
                  <a:tcPr marL="91436" marR="91436" marT="45701" marB="45701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BG96</a:t>
                      </a:r>
                      <a:endParaRPr lang="en-IE" sz="8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>
                    <a:lnR w="12700" cap="flat" cmpd="sng" algn="ctr">
                      <a:solidFill>
                        <a:srgbClr val="D0D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GPS, GLONASS,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BeiDou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/Compass, Galileo, QZSS</a:t>
                      </a:r>
                      <a:endParaRPr lang="en-IE" sz="8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>
                    <a:lnL w="12700" cap="flat" cmpd="sng" algn="ctr">
                      <a:solidFill>
                        <a:srgbClr val="D0D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6341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BG95</a:t>
                      </a:r>
                    </a:p>
                  </a:txBody>
                  <a:tcPr marL="91436" marR="91436" marT="45701" marB="45701" anchor="ctr">
                    <a:lnR w="12700" cap="flat" cmpd="sng" algn="ctr">
                      <a:solidFill>
                        <a:srgbClr val="D0D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GPS, GLONASS, </a:t>
                      </a:r>
                      <a:r>
                        <a:rPr lang="en-US" sz="800" dirty="0" err="1">
                          <a:latin typeface="Tahoma" pitchFamily="34" charset="0"/>
                          <a:cs typeface="Tahoma" pitchFamily="34" charset="0"/>
                        </a:rPr>
                        <a:t>BeiDou</a:t>
                      </a:r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, Galileo, QZSS</a:t>
                      </a:r>
                    </a:p>
                  </a:txBody>
                  <a:tcPr marL="91436" marR="91436" marT="45701" marB="45701" anchor="ctr">
                    <a:lnL w="12700" cap="flat" cmpd="sng" algn="ctr">
                      <a:solidFill>
                        <a:srgbClr val="D0D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20880128"/>
                  </a:ext>
                </a:extLst>
              </a:tr>
              <a:tr h="167791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Gauge Type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Ultrasonic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3689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Ultrasonic Range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&gt;12cm to </a:t>
                      </a:r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&lt;8m   /</a:t>
                      </a:r>
                      <a:r>
                        <a:rPr lang="en-IE" sz="800" baseline="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 &gt;4.7” to 315” at -20°C (-4°F) </a:t>
                      </a:r>
                      <a:r>
                        <a:rPr lang="en-IE" sz="700" b="1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(Note 2)</a:t>
                      </a:r>
                    </a:p>
                    <a:p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&gt;12cm to &lt;10m /</a:t>
                      </a:r>
                      <a:r>
                        <a:rPr lang="en-IE" sz="800" baseline="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 &gt;4.7” to 394” at  20°C (68°F)</a:t>
                      </a:r>
                      <a:endParaRPr lang="en-IE" sz="800" b="1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7796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Ultrasonic Signal Diversion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See polar plot included on this datasheet </a:t>
                      </a:r>
                      <a:r>
                        <a:rPr lang="en-US" sz="700" b="1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(Note3)</a:t>
                      </a:r>
                      <a:endParaRPr lang="en-IE" sz="700" b="1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7796">
                <a:tc>
                  <a:txBody>
                    <a:bodyPr/>
                    <a:lstStyle/>
                    <a:p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Ultrasonic Resolution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±1cm / ±0.04”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7796">
                <a:tc>
                  <a:txBody>
                    <a:bodyPr/>
                    <a:lstStyle/>
                    <a:p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Accuracy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Typically</a:t>
                      </a:r>
                      <a:r>
                        <a:rPr lang="en-IE" sz="800" kern="1200" baseline="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 </a:t>
                      </a: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±</a:t>
                      </a: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2cm from 12cm </a:t>
                      </a:r>
                      <a:r>
                        <a:rPr lang="en-IE" sz="800" kern="1200" dirty="0">
                          <a:solidFill>
                            <a:schemeClr val="tx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to 10m   /  ±0.78” from 4.7” to 394”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7796">
                <a:tc>
                  <a:txBody>
                    <a:bodyPr/>
                    <a:lstStyle/>
                    <a:p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Software features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kern="1200" dirty="0">
                          <a:solidFill>
                            <a:schemeClr val="tx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Includes </a:t>
                      </a:r>
                      <a:r>
                        <a:rPr lang="en-IE" sz="800" kern="1200" dirty="0" err="1">
                          <a:solidFill>
                            <a:schemeClr val="tx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Tekelek’s</a:t>
                      </a:r>
                      <a:r>
                        <a:rPr lang="en-IE" sz="800" kern="1200" dirty="0">
                          <a:solidFill>
                            <a:schemeClr val="tx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 advanced sonics with quality parameters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936577"/>
                  </a:ext>
                </a:extLst>
              </a:tr>
              <a:tr h="167796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Material compatibility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US" sz="700" b="1" dirty="0">
                          <a:latin typeface="Tahoma" pitchFamily="34" charset="0"/>
                          <a:cs typeface="Tahoma" pitchFamily="34" charset="0"/>
                        </a:rPr>
                        <a:t>(Note 4)</a:t>
                      </a:r>
                      <a:endParaRPr lang="en-IE" sz="700" b="1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7796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Power requirements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4 of Type C LR14 Alkaline 1.5V (fitted)	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7796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Battery life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5 Years </a:t>
                      </a:r>
                      <a:r>
                        <a:rPr lang="en-IE" sz="700" b="1" dirty="0">
                          <a:latin typeface="Tahoma" pitchFamily="34" charset="0"/>
                          <a:cs typeface="Tahoma" pitchFamily="34" charset="0"/>
                        </a:rPr>
                        <a:t>(Note 5)</a:t>
                      </a: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	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7791"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Mounting Option</a:t>
                      </a:r>
                      <a:endParaRPr lang="en-IE" sz="8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2” NPT or BSP existing female tank connection</a:t>
                      </a:r>
                      <a:endParaRPr lang="en-IE" sz="8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50417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74BFA65-C383-460D-A709-1FCF436AFC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337320"/>
              </p:ext>
            </p:extLst>
          </p:nvPr>
        </p:nvGraphicFramePr>
        <p:xfrm>
          <a:off x="188912" y="5619252"/>
          <a:ext cx="6454775" cy="464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2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463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00" b="1" dirty="0">
                          <a:latin typeface="Tahoma" pitchFamily="34" charset="0"/>
                          <a:cs typeface="Tahoma" pitchFamily="34" charset="0"/>
                        </a:rPr>
                        <a:t>Accessories</a:t>
                      </a:r>
                      <a:endParaRPr lang="en-IE" sz="10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38" marB="45738" anchor="ctr">
                    <a:solidFill>
                      <a:srgbClr val="39A2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53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SIM Card</a:t>
                      </a:r>
                    </a:p>
                  </a:txBody>
                  <a:tcPr marL="91436" marR="91436" marT="45738" marB="45738" anchor="ctr"/>
                </a:tc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Options available</a:t>
                      </a:r>
                    </a:p>
                  </a:txBody>
                  <a:tcPr marL="91436" marR="91436" marT="45738" marB="4573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BE4F9CD7-D46F-407F-8B54-8ED2726695D0}"/>
              </a:ext>
            </a:extLst>
          </p:cNvPr>
          <p:cNvGraphicFramePr>
            <a:graphicFrameLocks noGrp="1"/>
          </p:cNvGraphicFramePr>
          <p:nvPr/>
        </p:nvGraphicFramePr>
        <p:xfrm>
          <a:off x="188913" y="19050"/>
          <a:ext cx="6454775" cy="274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4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chemeClr val="lt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Specification</a:t>
                      </a:r>
                      <a:endParaRPr lang="en-IE" sz="1200" b="1" kern="1200" dirty="0">
                        <a:solidFill>
                          <a:schemeClr val="lt1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1436" marR="91436" marT="45778" marB="45778" anchor="ctr">
                    <a:solidFill>
                      <a:srgbClr val="39A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58" name="TextBox 16">
            <a:extLst>
              <a:ext uri="{FF2B5EF4-FFF2-40B4-BE49-F238E27FC236}">
                <a16:creationId xmlns:a16="http://schemas.microsoft.com/office/drawing/2014/main" id="{F691210E-963A-42A7-B553-295756A47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7" y="7865784"/>
            <a:ext cx="655245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" b="1" dirty="0">
                <a:latin typeface="Tahoma" panose="020B0604030504040204" pitchFamily="34" charset="0"/>
                <a:cs typeface="Tahoma" panose="020B0604030504040204" pitchFamily="34" charset="0"/>
              </a:rPr>
              <a:t>Note 1</a:t>
            </a:r>
            <a:r>
              <a:rPr lang="en-US" altLang="en-US" sz="600" dirty="0">
                <a:latin typeface="Tahoma" panose="020B0604030504040204" pitchFamily="34" charset="0"/>
                <a:cs typeface="Tahoma" panose="020B0604030504040204" pitchFamily="34" charset="0"/>
              </a:rPr>
              <a:t>: Storage and operation above 20°C /  68 °F may reduce battery life. Minimum distance measured is de-rated to 20cm with temperatures &lt;0°C / 32°F</a:t>
            </a:r>
            <a:endParaRPr lang="en-IE" altLang="en-US" sz="6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" b="1" dirty="0">
                <a:latin typeface="Tahoma" panose="020B0604030504040204" pitchFamily="34" charset="0"/>
                <a:cs typeface="Tahoma" panose="020B0604030504040204" pitchFamily="34" charset="0"/>
              </a:rPr>
              <a:t>Note 2: </a:t>
            </a:r>
            <a:r>
              <a:rPr lang="en-US" altLang="en-US" sz="600" dirty="0">
                <a:latin typeface="Tahoma" panose="020B0604030504040204" pitchFamily="34" charset="0"/>
                <a:cs typeface="Tahoma" panose="020B0604030504040204" pitchFamily="34" charset="0"/>
              </a:rPr>
              <a:t>Based on a measurement to a flat liquid target of size 30cm</a:t>
            </a:r>
            <a:r>
              <a:rPr lang="en-US" altLang="en-US" sz="600" baseline="30000" dirty="0">
                <a:latin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en-US" altLang="en-US" sz="600" dirty="0">
                <a:latin typeface="Tahoma" panose="020B0604030504040204" pitchFamily="34" charset="0"/>
                <a:cs typeface="Tahoma" panose="020B0604030504040204" pitchFamily="34" charset="0"/>
              </a:rPr>
              <a:t>/ 4.7”</a:t>
            </a:r>
            <a:r>
              <a:rPr lang="en-US" altLang="en-US" sz="600" baseline="30000" dirty="0">
                <a:latin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en-US" altLang="en-US" sz="600" dirty="0">
                <a:latin typeface="Tahoma" panose="020B0604030504040204" pitchFamily="34" charset="0"/>
                <a:cs typeface="Tahoma" panose="020B0604030504040204" pitchFamily="34" charset="0"/>
              </a:rPr>
              <a:t>Max range is 10m, however, this is reduced to 8m at temperatures of -20 °C/ - 4 °F</a:t>
            </a:r>
            <a:endParaRPr lang="en-IE" altLang="en-US" sz="6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" b="1" dirty="0">
                <a:latin typeface="Tahoma" panose="020B0604030504040204" pitchFamily="34" charset="0"/>
                <a:cs typeface="Tahoma" panose="020B0604030504040204" pitchFamily="34" charset="0"/>
              </a:rPr>
              <a:t>Note 3: </a:t>
            </a:r>
            <a:r>
              <a:rPr lang="en-US" altLang="en-US" sz="600" dirty="0">
                <a:latin typeface="Tahoma" panose="020B0604030504040204" pitchFamily="34" charset="0"/>
                <a:cs typeface="Tahoma" panose="020B0604030504040204" pitchFamily="34" charset="0"/>
              </a:rPr>
              <a:t>The ultrasonic signal diversion is shown on a polar plot, included on this datasheet.   </a:t>
            </a:r>
            <a:endParaRPr lang="en-IE" altLang="en-US" sz="6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" b="1" dirty="0">
                <a:latin typeface="Tahoma" panose="020B0604030504040204" pitchFamily="34" charset="0"/>
                <a:cs typeface="Tahoma" panose="020B0604030504040204" pitchFamily="34" charset="0"/>
              </a:rPr>
              <a:t>Note 4: </a:t>
            </a:r>
            <a:r>
              <a:rPr lang="en-US" altLang="en-US" sz="600" dirty="0">
                <a:latin typeface="Tahoma" panose="020B0604030504040204" pitchFamily="34" charset="0"/>
                <a:cs typeface="Tahoma" panose="020B0604030504040204" pitchFamily="34" charset="0"/>
              </a:rPr>
              <a:t>Suitable for use in tanks for the storage of water diesel fuel, kerosene, gas oil types A2,C1,C2 and D as defined by BS2869.</a:t>
            </a:r>
            <a:endParaRPr lang="en-IE" altLang="en-US" sz="6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" b="1" dirty="0">
                <a:latin typeface="Tahoma" panose="020B0604030504040204" pitchFamily="34" charset="0"/>
                <a:cs typeface="Tahoma" panose="020B0604030504040204" pitchFamily="34" charset="0"/>
              </a:rPr>
              <a:t>Note 5: </a:t>
            </a:r>
            <a:r>
              <a:rPr lang="en-US" altLang="en-US" sz="600" dirty="0">
                <a:latin typeface="Tahoma" panose="020B0604030504040204" pitchFamily="34" charset="0"/>
                <a:cs typeface="Tahoma" panose="020B0604030504040204" pitchFamily="34" charset="0"/>
              </a:rPr>
              <a:t>Based on one data drop per day in standard configuration at a location with adequate CAT-M1/NB-IoT coverage.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IE" altLang="en-US" sz="6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IE" altLang="en-US" sz="600" b="1" dirty="0">
                <a:latin typeface="Tahoma" panose="020B0604030504040204" pitchFamily="34" charset="0"/>
                <a:cs typeface="Tahoma" panose="020B0604030504040204" pitchFamily="34" charset="0"/>
              </a:rPr>
              <a:t>Note: </a:t>
            </a:r>
            <a:r>
              <a:rPr lang="en-IE" altLang="en-US" sz="600" dirty="0">
                <a:latin typeface="Tahoma" panose="020B0604030504040204" pitchFamily="34" charset="0"/>
                <a:cs typeface="Tahoma" panose="020B0604030504040204" pitchFamily="34" charset="0"/>
              </a:rPr>
              <a:t>Not suitable for gasoline due to substantial vapour variation in larger tanks</a:t>
            </a:r>
          </a:p>
        </p:txBody>
      </p:sp>
      <p:grpSp>
        <p:nvGrpSpPr>
          <p:cNvPr id="3159" name="Group 13">
            <a:extLst>
              <a:ext uri="{FF2B5EF4-FFF2-40B4-BE49-F238E27FC236}">
                <a16:creationId xmlns:a16="http://schemas.microsoft.com/office/drawing/2014/main" id="{E6405633-E856-404A-92DF-D1F41C363D88}"/>
              </a:ext>
            </a:extLst>
          </p:cNvPr>
          <p:cNvGrpSpPr>
            <a:grpSpLocks/>
          </p:cNvGrpSpPr>
          <p:nvPr/>
        </p:nvGrpSpPr>
        <p:grpSpPr bwMode="auto">
          <a:xfrm>
            <a:off x="0" y="8562975"/>
            <a:ext cx="6858000" cy="620713"/>
            <a:chOff x="-243407" y="8404483"/>
            <a:chExt cx="7272807" cy="905228"/>
          </a:xfrm>
        </p:grpSpPr>
        <p:grpSp>
          <p:nvGrpSpPr>
            <p:cNvPr id="3183" name="Group 15">
              <a:extLst>
                <a:ext uri="{FF2B5EF4-FFF2-40B4-BE49-F238E27FC236}">
                  <a16:creationId xmlns:a16="http://schemas.microsoft.com/office/drawing/2014/main" id="{6A9279B0-AB4D-4817-B3AD-DB9AFF48CA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243407" y="8404483"/>
              <a:ext cx="7272807" cy="848037"/>
              <a:chOff x="0" y="8404483"/>
              <a:chExt cx="6858024" cy="73954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C94D1E7-89F8-4E62-8E22-3E5CEEF1B42D}"/>
                  </a:ext>
                </a:extLst>
              </p:cNvPr>
              <p:cNvSpPr/>
              <p:nvPr/>
            </p:nvSpPr>
            <p:spPr>
              <a:xfrm>
                <a:off x="0" y="8430730"/>
                <a:ext cx="6858024" cy="712701"/>
              </a:xfrm>
              <a:prstGeom prst="rect">
                <a:avLst/>
              </a:prstGeom>
              <a:solidFill>
                <a:srgbClr val="39A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093748-A022-4DEF-A2C4-00BFC0096108}"/>
                  </a:ext>
                </a:extLst>
              </p:cNvPr>
              <p:cNvSpPr/>
              <p:nvPr/>
            </p:nvSpPr>
            <p:spPr>
              <a:xfrm>
                <a:off x="0" y="8404483"/>
                <a:ext cx="6858024" cy="2624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</p:grpSp>
        <p:sp>
          <p:nvSpPr>
            <p:cNvPr id="3184" name="TextBox 22">
              <a:extLst>
                <a:ext uri="{FF2B5EF4-FFF2-40B4-BE49-F238E27FC236}">
                  <a16:creationId xmlns:a16="http://schemas.microsoft.com/office/drawing/2014/main" id="{4CB70467-8737-45B8-A41E-37C83E5312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04" y="8501121"/>
              <a:ext cx="6357982" cy="808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Tekelek, Shannon Industrial Estate, Shannon, Co. Clare, Ireland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Tel 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+353 (0)61 471511 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E-mail: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sales@tekelek.com | </a:t>
              </a: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Web: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www.tekelek.com</a:t>
              </a:r>
            </a:p>
          </p:txBody>
        </p:sp>
        <p:sp>
          <p:nvSpPr>
            <p:cNvPr id="3185" name="TextBox 23">
              <a:extLst>
                <a:ext uri="{FF2B5EF4-FFF2-40B4-BE49-F238E27FC236}">
                  <a16:creationId xmlns:a16="http://schemas.microsoft.com/office/drawing/2014/main" id="{637E3AE8-2B30-439A-B340-2C230F0D3B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14" y="8501121"/>
              <a:ext cx="150019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WEEE Reg. 00232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Patents granted</a:t>
              </a:r>
            </a:p>
          </p:txBody>
        </p:sp>
      </p:grp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25483B6-3F90-46DA-8F4D-8A8736371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657557"/>
              </p:ext>
            </p:extLst>
          </p:nvPr>
        </p:nvGraphicFramePr>
        <p:xfrm>
          <a:off x="188912" y="6101216"/>
          <a:ext cx="6454775" cy="1783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2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00" b="1" kern="1200" dirty="0">
                          <a:solidFill>
                            <a:schemeClr val="lt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Conformity</a:t>
                      </a:r>
                    </a:p>
                  </a:txBody>
                  <a:tcPr marL="91436" marR="91436" marT="45726" marB="45726" anchor="ctr">
                    <a:solidFill>
                      <a:srgbClr val="39A2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EMC directive 2014/30/EU</a:t>
                      </a:r>
                    </a:p>
                    <a:p>
                      <a:pPr marL="0" algn="l" defTabSz="914400" rtl="0" eaLnBrk="1" latinLnBrk="0" hangingPunct="1"/>
                      <a:endParaRPr lang="en-IE" sz="200" kern="1200" dirty="0">
                        <a:solidFill>
                          <a:schemeClr val="dk1"/>
                        </a:solidFill>
                        <a:latin typeface="Tahoma" pitchFamily="34" charset="0"/>
                        <a:ea typeface="Tahoma" panose="020B0604030504040204" pitchFamily="34" charset="0"/>
                        <a:cs typeface="Tahoma" pitchFamily="34" charset="0"/>
                      </a:endParaRPr>
                    </a:p>
                  </a:txBody>
                  <a:tcPr marL="91436" marR="91436" marT="45726" marB="45726" anchor="ctr"/>
                </a:tc>
                <a:tc>
                  <a:txBody>
                    <a:bodyPr/>
                    <a:lstStyle/>
                    <a:p>
                      <a:r>
                        <a:rPr lang="en-IE" sz="700" b="0" i="0" u="non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The Electromagnetic Compatibility (EMC) Directive ensures that electrical and electronic equipment does not generate, or is not affected by, electromagnetic disturbance.</a:t>
                      </a:r>
                      <a:endParaRPr lang="en-IE" sz="200" kern="1200" dirty="0">
                        <a:solidFill>
                          <a:schemeClr val="dk1"/>
                        </a:solidFill>
                        <a:latin typeface="Tahoma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26" marB="4572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LVD directive 2014/35/EU</a:t>
                      </a:r>
                    </a:p>
                  </a:txBody>
                  <a:tcPr marL="91436" marR="91436" marT="45726" marB="45726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700" b="0" i="0" u="non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The Low Voltage Directive (LVD) ensures that electrical equipment within certain voltage limits provides a high level of protection for European citizens, and benefits fully from the Single Market. </a:t>
                      </a:r>
                      <a:endParaRPr lang="en-IE" sz="700" b="0" u="none" kern="120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26" marB="4572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RED directive 2014/53/EU</a:t>
                      </a:r>
                    </a:p>
                  </a:txBody>
                  <a:tcPr marL="91436" marR="91436" marT="45726" marB="45726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70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The Radio Equipment Directive ensures a Single Market for radio equipment by setting essential requirements for safety and health, electromagnetic compatibility, and the efficient use of the radio spectrum.</a:t>
                      </a:r>
                      <a:endParaRPr lang="en-IE" sz="700" b="0" kern="120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26" marB="4572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893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IE" sz="800" kern="1200" dirty="0" err="1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RoHs</a:t>
                      </a: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 directive 2011/65/EU</a:t>
                      </a:r>
                    </a:p>
                  </a:txBody>
                  <a:tcPr marL="91436" marR="91436" marT="45726" marB="45726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IE" sz="70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This Directive lays down rules on the restriction of the use of hazardous substances in electrical and electronic equipment (EEE) with a view to contributing to the protection of human health and the environment, including the environmentally sound recovery and disposal of waste EEE.</a:t>
                      </a:r>
                      <a:endParaRPr lang="en-IE" sz="700" b="0" kern="120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26" marB="4572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CE compliance</a:t>
                      </a:r>
                    </a:p>
                  </a:txBody>
                  <a:tcPr marL="91436" marR="91436" marT="45726" marB="45726" anchor="ctr"/>
                </a:tc>
                <a:tc>
                  <a:txBody>
                    <a:bodyPr/>
                    <a:lstStyle/>
                    <a:p>
                      <a:r>
                        <a:rPr lang="en-IE" sz="700" baseline="0" dirty="0">
                          <a:latin typeface="Tahoma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Yes</a:t>
                      </a:r>
                    </a:p>
                  </a:txBody>
                  <a:tcPr marL="91436" marR="91436" marT="45726" marB="4572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BE4F9CD7-D46F-407F-8B54-8ED272669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499345"/>
              </p:ext>
            </p:extLst>
          </p:nvPr>
        </p:nvGraphicFramePr>
        <p:xfrm>
          <a:off x="0" y="19050"/>
          <a:ext cx="6857999" cy="274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7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chemeClr val="lt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Ultrasonic Signal Divergence</a:t>
                      </a:r>
                      <a:endParaRPr lang="en-IE" sz="1200" b="1" kern="1200" dirty="0">
                        <a:solidFill>
                          <a:schemeClr val="lt1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1436" marR="91436" marT="45778" marB="45778" anchor="ctr">
                    <a:solidFill>
                      <a:srgbClr val="39A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159" name="Group 13">
            <a:extLst>
              <a:ext uri="{FF2B5EF4-FFF2-40B4-BE49-F238E27FC236}">
                <a16:creationId xmlns:a16="http://schemas.microsoft.com/office/drawing/2014/main" id="{E6405633-E856-404A-92DF-D1F41C363D88}"/>
              </a:ext>
            </a:extLst>
          </p:cNvPr>
          <p:cNvGrpSpPr>
            <a:grpSpLocks/>
          </p:cNvGrpSpPr>
          <p:nvPr/>
        </p:nvGrpSpPr>
        <p:grpSpPr bwMode="auto">
          <a:xfrm>
            <a:off x="0" y="8562975"/>
            <a:ext cx="6858000" cy="620713"/>
            <a:chOff x="-243407" y="8404483"/>
            <a:chExt cx="7272807" cy="905228"/>
          </a:xfrm>
        </p:grpSpPr>
        <p:grpSp>
          <p:nvGrpSpPr>
            <p:cNvPr id="3183" name="Group 15">
              <a:extLst>
                <a:ext uri="{FF2B5EF4-FFF2-40B4-BE49-F238E27FC236}">
                  <a16:creationId xmlns:a16="http://schemas.microsoft.com/office/drawing/2014/main" id="{6A9279B0-AB4D-4817-B3AD-DB9AFF48CA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243407" y="8404483"/>
              <a:ext cx="7272807" cy="848037"/>
              <a:chOff x="0" y="8404483"/>
              <a:chExt cx="6858024" cy="73954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C94D1E7-89F8-4E62-8E22-3E5CEEF1B42D}"/>
                  </a:ext>
                </a:extLst>
              </p:cNvPr>
              <p:cNvSpPr/>
              <p:nvPr/>
            </p:nvSpPr>
            <p:spPr>
              <a:xfrm>
                <a:off x="0" y="8430730"/>
                <a:ext cx="6858024" cy="712701"/>
              </a:xfrm>
              <a:prstGeom prst="rect">
                <a:avLst/>
              </a:prstGeom>
              <a:solidFill>
                <a:srgbClr val="39A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093748-A022-4DEF-A2C4-00BFC0096108}"/>
                  </a:ext>
                </a:extLst>
              </p:cNvPr>
              <p:cNvSpPr/>
              <p:nvPr/>
            </p:nvSpPr>
            <p:spPr>
              <a:xfrm>
                <a:off x="0" y="8404483"/>
                <a:ext cx="6858024" cy="2624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</p:grpSp>
        <p:sp>
          <p:nvSpPr>
            <p:cNvPr id="3184" name="TextBox 22">
              <a:extLst>
                <a:ext uri="{FF2B5EF4-FFF2-40B4-BE49-F238E27FC236}">
                  <a16:creationId xmlns:a16="http://schemas.microsoft.com/office/drawing/2014/main" id="{4CB70467-8737-45B8-A41E-37C83E5312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04" y="8501121"/>
              <a:ext cx="6357982" cy="808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Tekelek, Shannon Industrial Estate, Shannon, Co. Clare, Ireland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Tel 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+353 (0)61 471511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E-mail: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sales@tekelek.com | </a:t>
              </a: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Web: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www.tekelek.com</a:t>
              </a:r>
            </a:p>
          </p:txBody>
        </p:sp>
        <p:sp>
          <p:nvSpPr>
            <p:cNvPr id="3185" name="TextBox 23">
              <a:extLst>
                <a:ext uri="{FF2B5EF4-FFF2-40B4-BE49-F238E27FC236}">
                  <a16:creationId xmlns:a16="http://schemas.microsoft.com/office/drawing/2014/main" id="{637E3AE8-2B30-439A-B340-2C230F0D3B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14" y="8501121"/>
              <a:ext cx="150019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WEEE Reg. 00232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Patents granted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205DC78-A0BD-4238-ADC2-974571FC1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40" y="475500"/>
            <a:ext cx="6775520" cy="755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617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1067</Words>
  <Application>Microsoft Office PowerPoint</Application>
  <PresentationFormat>On-screen Show (4:3)</PresentationFormat>
  <Paragraphs>117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Tahoma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kws</dc:creator>
  <cp:lastModifiedBy>Niamh Harte</cp:lastModifiedBy>
  <cp:revision>174</cp:revision>
  <cp:lastPrinted>2019-08-09T09:10:30Z</cp:lastPrinted>
  <dcterms:created xsi:type="dcterms:W3CDTF">2010-05-19T07:10:00Z</dcterms:created>
  <dcterms:modified xsi:type="dcterms:W3CDTF">2023-01-16T13:25:52Z</dcterms:modified>
</cp:coreProperties>
</file>